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256" r:id="rId2"/>
    <p:sldId id="257" r:id="rId3"/>
    <p:sldId id="258" r:id="rId4"/>
    <p:sldId id="276" r:id="rId5"/>
    <p:sldId id="259" r:id="rId6"/>
    <p:sldId id="263" r:id="rId7"/>
    <p:sldId id="260" r:id="rId8"/>
    <p:sldId id="264" r:id="rId9"/>
    <p:sldId id="265" r:id="rId10"/>
    <p:sldId id="266" r:id="rId11"/>
    <p:sldId id="261" r:id="rId12"/>
    <p:sldId id="262" r:id="rId13"/>
    <p:sldId id="267" r:id="rId14"/>
    <p:sldId id="268" r:id="rId15"/>
    <p:sldId id="269" r:id="rId16"/>
    <p:sldId id="270" r:id="rId17"/>
    <p:sldId id="271" r:id="rId18"/>
    <p:sldId id="272" r:id="rId19"/>
    <p:sldId id="273" r:id="rId20"/>
    <p:sldId id="274" r:id="rId21"/>
    <p:sldId id="275"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590"/>
  </p:normalViewPr>
  <p:slideViewPr>
    <p:cSldViewPr>
      <p:cViewPr varScale="1">
        <p:scale>
          <a:sx n="101" d="100"/>
          <a:sy n="101" d="100"/>
        </p:scale>
        <p:origin x="1864" y="19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BF5F2D-F3AE-4B95-B916-1277561D2BAF}" type="datetimeFigureOut">
              <a:rPr lang="en-US" smtClean="0"/>
              <a:t>4/1/23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BFF7996-D838-40B7-832A-E112E2AF4384}" type="slidenum">
              <a:rPr lang="en-US" smtClean="0"/>
              <a:t>‹#›</a:t>
            </a:fld>
            <a:endParaRPr lang="en-US"/>
          </a:p>
        </p:txBody>
      </p:sp>
    </p:spTree>
    <p:extLst>
      <p:ext uri="{BB962C8B-B14F-4D97-AF65-F5344CB8AC3E}">
        <p14:creationId xmlns:p14="http://schemas.microsoft.com/office/powerpoint/2010/main" val="23051814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5A3929-20F8-43C6-894C-9D84B9B9D476}" type="slidenum">
              <a:rPr lang="en-US" smtClean="0"/>
              <a:t>14</a:t>
            </a:fld>
            <a:endParaRPr lang="en-US"/>
          </a:p>
        </p:txBody>
      </p:sp>
    </p:spTree>
    <p:extLst>
      <p:ext uri="{BB962C8B-B14F-4D97-AF65-F5344CB8AC3E}">
        <p14:creationId xmlns:p14="http://schemas.microsoft.com/office/powerpoint/2010/main" val="35592464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5A3929-20F8-43C6-894C-9D84B9B9D476}" type="slidenum">
              <a:rPr lang="en-US" smtClean="0"/>
              <a:t>15</a:t>
            </a:fld>
            <a:endParaRPr lang="en-US"/>
          </a:p>
        </p:txBody>
      </p:sp>
    </p:spTree>
    <p:extLst>
      <p:ext uri="{BB962C8B-B14F-4D97-AF65-F5344CB8AC3E}">
        <p14:creationId xmlns:p14="http://schemas.microsoft.com/office/powerpoint/2010/main" val="24366536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a:buNone/>
            </a:pPr>
            <a:endParaRPr lang="en-US" dirty="0"/>
          </a:p>
        </p:txBody>
      </p:sp>
    </p:spTree>
    <p:extLst>
      <p:ext uri="{BB962C8B-B14F-4D97-AF65-F5344CB8AC3E}">
        <p14:creationId xmlns:p14="http://schemas.microsoft.com/office/powerpoint/2010/main" val="161350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5A3929-20F8-43C6-894C-9D84B9B9D476}" type="slidenum">
              <a:rPr lang="en-US" smtClean="0"/>
              <a:t>17</a:t>
            </a:fld>
            <a:endParaRPr lang="en-US"/>
          </a:p>
        </p:txBody>
      </p:sp>
    </p:spTree>
    <p:extLst>
      <p:ext uri="{BB962C8B-B14F-4D97-AF65-F5344CB8AC3E}">
        <p14:creationId xmlns:p14="http://schemas.microsoft.com/office/powerpoint/2010/main" val="16170985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5A3929-20F8-43C6-894C-9D84B9B9D476}" type="slidenum">
              <a:rPr lang="en-US" smtClean="0"/>
              <a:t>18</a:t>
            </a:fld>
            <a:endParaRPr lang="en-US"/>
          </a:p>
        </p:txBody>
      </p:sp>
    </p:spTree>
    <p:extLst>
      <p:ext uri="{BB962C8B-B14F-4D97-AF65-F5344CB8AC3E}">
        <p14:creationId xmlns:p14="http://schemas.microsoft.com/office/powerpoint/2010/main" val="15648796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695852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5A3929-20F8-43C6-894C-9D84B9B9D476}" type="slidenum">
              <a:rPr lang="en-US" smtClean="0"/>
              <a:t>20</a:t>
            </a:fld>
            <a:endParaRPr lang="en-US"/>
          </a:p>
        </p:txBody>
      </p:sp>
    </p:spTree>
    <p:extLst>
      <p:ext uri="{BB962C8B-B14F-4D97-AF65-F5344CB8AC3E}">
        <p14:creationId xmlns:p14="http://schemas.microsoft.com/office/powerpoint/2010/main" val="17198605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ounded Rectangle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a:t>Click to edit Master title style</a:t>
            </a:r>
          </a:p>
        </p:txBody>
      </p:sp>
      <p:sp>
        <p:nvSpPr>
          <p:cNvPr id="20" name="Subtitl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19" name="Date Placeholder 18"/>
          <p:cNvSpPr>
            <a:spLocks noGrp="1"/>
          </p:cNvSpPr>
          <p:nvPr>
            <p:ph type="dt" sz="half" idx="10"/>
          </p:nvPr>
        </p:nvSpPr>
        <p:spPr/>
        <p:txBody>
          <a:bodyPr/>
          <a:lstStyle/>
          <a:p>
            <a:fld id="{1B62975A-68EF-46EC-A49E-EBD8D9F6F8BD}" type="datetimeFigureOut">
              <a:rPr lang="en-US" smtClean="0"/>
              <a:t>4/1/23</a:t>
            </a:fld>
            <a:endParaRPr lang="en-US"/>
          </a:p>
        </p:txBody>
      </p:sp>
      <p:sp>
        <p:nvSpPr>
          <p:cNvPr id="8" name="Footer Placeholder 7"/>
          <p:cNvSpPr>
            <a:spLocks noGrp="1"/>
          </p:cNvSpPr>
          <p:nvPr>
            <p:ph type="ftr" sz="quarter" idx="11"/>
          </p:nvPr>
        </p:nvSpPr>
        <p:spPr/>
        <p:txBody>
          <a:bodyPr/>
          <a:lstStyle/>
          <a:p>
            <a:endParaRPr lang="en-US"/>
          </a:p>
        </p:txBody>
      </p:sp>
      <p:sp>
        <p:nvSpPr>
          <p:cNvPr id="11" name="Slide Number Placeholder 10"/>
          <p:cNvSpPr>
            <a:spLocks noGrp="1"/>
          </p:cNvSpPr>
          <p:nvPr>
            <p:ph type="sldNum" sz="quarter" idx="12"/>
          </p:nvPr>
        </p:nvSpPr>
        <p:spPr/>
        <p:txBody>
          <a:bodyPr/>
          <a:lstStyle/>
          <a:p>
            <a:fld id="{D1CB436F-1FA3-4400-8E22-CA118FDB7C74}"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p>
            <a:r>
              <a:rPr kumimoji="0" lang="en-US"/>
              <a:t>Click to edit Master title style</a:t>
            </a:r>
          </a:p>
        </p:txBody>
      </p:sp>
      <p:sp>
        <p:nvSpPr>
          <p:cNvPr id="3" name="Vertical Text Placeholder 2"/>
          <p:cNvSpPr>
            <a:spLocks noGrp="1"/>
          </p:cNvSpPr>
          <p:nvPr>
            <p:ph type="body" orient="vert" idx="1"/>
          </p:nvPr>
        </p:nvSpPr>
        <p:spPr>
          <a:xfrm>
            <a:off x="502920" y="530352"/>
            <a:ext cx="8183880" cy="4187952"/>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B62975A-68EF-46EC-A49E-EBD8D9F6F8BD}" type="datetimeFigureOut">
              <a:rPr lang="en-US" smtClean="0"/>
              <a:t>4/1/23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CB436F-1FA3-4400-8E22-CA118FDB7C7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533400" y="533402"/>
            <a:ext cx="5943600" cy="525780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B62975A-68EF-46EC-A49E-EBD8D9F6F8BD}" type="datetimeFigureOut">
              <a:rPr lang="en-US" smtClean="0"/>
              <a:t>4/1/23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CB436F-1FA3-4400-8E22-CA118FDB7C7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p>
            <a:r>
              <a:rPr kumimoji="0" lang="en-US"/>
              <a:t>Click to edit Master title style</a:t>
            </a:r>
          </a:p>
        </p:txBody>
      </p:sp>
      <p:sp>
        <p:nvSpPr>
          <p:cNvPr id="3" name="Content Placeholder 2"/>
          <p:cNvSpPr>
            <a:spLocks noGrp="1"/>
          </p:cNvSpPr>
          <p:nvPr>
            <p:ph idx="1"/>
          </p:nvPr>
        </p:nvSpPr>
        <p:spPr>
          <a:xfrm>
            <a:off x="502920" y="530352"/>
            <a:ext cx="8183880" cy="418795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B62975A-68EF-46EC-A49E-EBD8D9F6F8BD}" type="datetimeFigureOut">
              <a:rPr lang="en-US" smtClean="0"/>
              <a:t>4/1/23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CB436F-1FA3-4400-8E22-CA118FDB7C7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ounded Rectangle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n-US"/>
              <a:t>Click to edit Master title style</a:t>
            </a:r>
          </a:p>
        </p:txBody>
      </p:sp>
      <p:sp>
        <p:nvSpPr>
          <p:cNvPr id="3" name="Text Placeholder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B62975A-68EF-46EC-A49E-EBD8D9F6F8BD}" type="datetimeFigureOut">
              <a:rPr lang="en-US" smtClean="0"/>
              <a:t>4/1/23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CB436F-1FA3-4400-8E22-CA118FDB7C74}"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B62975A-68EF-46EC-A49E-EBD8D9F6F8BD}" type="datetimeFigureOut">
              <a:rPr lang="en-US" smtClean="0"/>
              <a:t>4/1/23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CB436F-1FA3-4400-8E22-CA118FDB7C74}"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nchor="b"/>
          <a:lstStyle>
            <a:lvl1pPr>
              <a:defRPr b="1"/>
            </a:lvl1pPr>
            <a:extLst/>
          </a:lstStyle>
          <a:p>
            <a:r>
              <a:rPr kumimoji="0" lang="en-US"/>
              <a:t>Click to edit Master title style</a:t>
            </a:r>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1B62975A-68EF-46EC-A49E-EBD8D9F6F8BD}" type="datetimeFigureOut">
              <a:rPr lang="en-US" smtClean="0"/>
              <a:t>4/1/23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CB436F-1FA3-4400-8E22-CA118FDB7C74}"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1B62975A-68EF-46EC-A49E-EBD8D9F6F8BD}" type="datetimeFigureOut">
              <a:rPr lang="en-US" smtClean="0"/>
              <a:t>4/1/23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CB436F-1FA3-4400-8E22-CA118FDB7C74}"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Date Placeholder 1"/>
          <p:cNvSpPr>
            <a:spLocks noGrp="1"/>
          </p:cNvSpPr>
          <p:nvPr>
            <p:ph type="dt" sz="half" idx="10"/>
          </p:nvPr>
        </p:nvSpPr>
        <p:spPr/>
        <p:txBody>
          <a:bodyPr/>
          <a:lstStyle/>
          <a:p>
            <a:fld id="{1B62975A-68EF-46EC-A49E-EBD8D9F6F8BD}" type="datetimeFigureOut">
              <a:rPr lang="en-US" smtClean="0"/>
              <a:t>4/1/23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CB436F-1FA3-4400-8E22-CA118FDB7C74}"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n-US"/>
              <a:t>Click to edit Master title style</a:t>
            </a:r>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B62975A-68EF-46EC-A49E-EBD8D9F6F8BD}" type="datetimeFigureOut">
              <a:rPr lang="en-US" smtClean="0"/>
              <a:t>4/1/23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CB436F-1FA3-4400-8E22-CA118FDB7C74}"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ound Single Corner Rectangle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n-US"/>
              <a:t>Click to edit Master title style</a:t>
            </a:r>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B62975A-68EF-46EC-A49E-EBD8D9F6F8BD}" type="datetimeFigureOut">
              <a:rPr lang="en-US" smtClean="0"/>
              <a:t>4/1/23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CB436F-1FA3-4400-8E22-CA118FDB7C74}" type="slidenum">
              <a:rPr lang="en-US" smtClean="0"/>
              <a:t>‹#›</a:t>
            </a:fld>
            <a:endParaRPr lang="en-US"/>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a:t>Click icon to add picture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Title Placeholder 12"/>
          <p:cNvSpPr>
            <a:spLocks noGrp="1"/>
          </p:cNvSpPr>
          <p:nvPr>
            <p:ph type="title"/>
          </p:nvPr>
        </p:nvSpPr>
        <p:spPr>
          <a:xfrm>
            <a:off x="502920" y="4985590"/>
            <a:ext cx="8183880" cy="1051560"/>
          </a:xfrm>
          <a:prstGeom prst="rect">
            <a:avLst/>
          </a:prstGeom>
        </p:spPr>
        <p:txBody>
          <a:bodyPr vert="horz" anchor="b">
            <a:normAutofit/>
          </a:bodyPr>
          <a:lstStyle/>
          <a:p>
            <a:r>
              <a:rPr kumimoji="0" lang="en-US"/>
              <a:t>Click to edit Master title style</a:t>
            </a:r>
          </a:p>
        </p:txBody>
      </p:sp>
      <p:sp>
        <p:nvSpPr>
          <p:cNvPr id="4" name="Text Placeholder 3"/>
          <p:cNvSpPr>
            <a:spLocks noGrp="1"/>
          </p:cNvSpPr>
          <p:nvPr>
            <p:ph type="body" idx="1"/>
          </p:nvPr>
        </p:nvSpPr>
        <p:spPr>
          <a:xfrm>
            <a:off x="502920" y="530352"/>
            <a:ext cx="8183880" cy="4187952"/>
          </a:xfrm>
          <a:prstGeom prst="rect">
            <a:avLst/>
          </a:prstGeom>
        </p:spPr>
        <p:txBody>
          <a:bodyPr vert="horz" lIns="182880" tIns="91440">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5" name="Date Placeholder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1B62975A-68EF-46EC-A49E-EBD8D9F6F8BD}" type="datetimeFigureOut">
              <a:rPr lang="en-US" smtClean="0"/>
              <a:t>4/1/23</a:t>
            </a:fld>
            <a:endParaRPr lang="en-US"/>
          </a:p>
        </p:txBody>
      </p:sp>
      <p:sp>
        <p:nvSpPr>
          <p:cNvPr id="18" name="Footer Placeholder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n-US"/>
          </a:p>
        </p:txBody>
      </p:sp>
      <p:sp>
        <p:nvSpPr>
          <p:cNvPr id="5" name="Slide Number Placeholder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D1CB436F-1FA3-4400-8E22-CA118FDB7C74}"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hyperlink" Target="mailto:scooke@iamboundless.org" TargetMode="External"/><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hyperlink" Target="https://nam02.safelinks.protection.outlook.com/?url=https%3A%2F%2Fiamboundless.org%2F&amp;data=05%7C01%7Cscooke%40iamboundless.org%7Cf72c58c6f3004a1b8e2e08da91129a65%7C4fa7aa1d6ddd4f59b27395a01de42d9d%7C0%7C0%7C637981806341544622%7CUnknown%7CTWFpbGZsb3d8eyJWIjoiMC4wLjAwMDAiLCJQIjoiV2luMzIiLCJBTiI6Ik1haWwiLCJXVCI6Mn0%3D%7C3000%7C%7C%7C&amp;sdata=Tbxe5WFs4dMhWl9y0qsS%2FyoZmRiQnVcVYzbRMy5ZiFE%3D&amp;reserved=0"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c-q-l.org/" TargetMode="External"/><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hyperlink" Target="http://www.carf.org/home/"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s://managedcare.medicaid.ohio.gov/managed-care/ohiorise" TargetMode="External"/><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hyperlink" Target="https://www.aetnabetterhealth.com/ohio"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ember Spotlight: I Am Boundless, Inc. | Columbus Chamber of Commerc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0" y="2362200"/>
            <a:ext cx="7939331"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30981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685800"/>
            <a:ext cx="3886200" cy="5355312"/>
          </a:xfrm>
          <a:prstGeom prst="rect">
            <a:avLst/>
          </a:prstGeom>
          <a:noFill/>
        </p:spPr>
        <p:txBody>
          <a:bodyPr wrap="square" rtlCol="0">
            <a:spAutoFit/>
          </a:bodyPr>
          <a:lstStyle/>
          <a:p>
            <a:r>
              <a:rPr lang="en-US" b="1" dirty="0">
                <a:latin typeface="Calibri" panose="020F0502020204030204" pitchFamily="34" charset="0"/>
                <a:cs typeface="Calibri" panose="020F0502020204030204" pitchFamily="34" charset="0"/>
              </a:rPr>
              <a:t>Other services provided:</a:t>
            </a:r>
          </a:p>
          <a:p>
            <a:endParaRPr lang="en-US" dirty="0">
              <a:latin typeface="Calibri" panose="020F0502020204030204" pitchFamily="34" charset="0"/>
              <a:cs typeface="Calibri" panose="020F0502020204030204" pitchFamily="34" charset="0"/>
            </a:endParaRPr>
          </a:p>
          <a:p>
            <a:pPr marL="285750" indent="-285750">
              <a:buFont typeface="Wingdings" panose="05000000000000000000" pitchFamily="2" charset="2"/>
              <a:buChar char="v"/>
            </a:pPr>
            <a:r>
              <a:rPr lang="en-US" dirty="0">
                <a:latin typeface="Calibri" panose="020F0502020204030204" pitchFamily="34" charset="0"/>
                <a:cs typeface="Calibri" panose="020F0502020204030204" pitchFamily="34" charset="0"/>
              </a:rPr>
              <a:t>Telehealth</a:t>
            </a:r>
          </a:p>
          <a:p>
            <a:pPr marL="285750" indent="-285750">
              <a:buFont typeface="Wingdings" panose="05000000000000000000" pitchFamily="2" charset="2"/>
              <a:buChar char="v"/>
            </a:pPr>
            <a:endParaRPr lang="en-US" dirty="0">
              <a:latin typeface="Calibri" panose="020F0502020204030204" pitchFamily="34" charset="0"/>
              <a:cs typeface="Calibri" panose="020F0502020204030204" pitchFamily="34" charset="0"/>
            </a:endParaRPr>
          </a:p>
          <a:p>
            <a:pPr marL="285750" indent="-285750">
              <a:buFont typeface="Wingdings" panose="05000000000000000000" pitchFamily="2" charset="2"/>
              <a:buChar char="v"/>
            </a:pPr>
            <a:r>
              <a:rPr lang="en-US" dirty="0">
                <a:latin typeface="Calibri" panose="020F0502020204030204" pitchFamily="34" charset="0"/>
                <a:cs typeface="Calibri" panose="020F0502020204030204" pitchFamily="34" charset="0"/>
              </a:rPr>
              <a:t>After-School and Day Programs</a:t>
            </a:r>
          </a:p>
          <a:p>
            <a:pPr marL="285750" indent="-285750">
              <a:buFont typeface="Wingdings" panose="05000000000000000000" pitchFamily="2" charset="2"/>
              <a:buChar char="v"/>
            </a:pPr>
            <a:endParaRPr lang="en-US" dirty="0">
              <a:latin typeface="Calibri" panose="020F0502020204030204" pitchFamily="34" charset="0"/>
              <a:cs typeface="Calibri" panose="020F0502020204030204" pitchFamily="34" charset="0"/>
            </a:endParaRPr>
          </a:p>
          <a:p>
            <a:pPr marL="285750" indent="-285750">
              <a:buFont typeface="Wingdings" panose="05000000000000000000" pitchFamily="2" charset="2"/>
              <a:buChar char="v"/>
            </a:pPr>
            <a:r>
              <a:rPr lang="en-US" dirty="0">
                <a:latin typeface="Calibri" panose="020F0502020204030204" pitchFamily="34" charset="0"/>
                <a:cs typeface="Calibri" panose="020F0502020204030204" pitchFamily="34" charset="0"/>
              </a:rPr>
              <a:t>Dental</a:t>
            </a:r>
          </a:p>
          <a:p>
            <a:pPr marL="285750" indent="-285750">
              <a:buFont typeface="Wingdings" panose="05000000000000000000" pitchFamily="2" charset="2"/>
              <a:buChar char="v"/>
            </a:pPr>
            <a:endParaRPr lang="en-US" dirty="0">
              <a:latin typeface="Calibri" panose="020F0502020204030204" pitchFamily="34" charset="0"/>
              <a:cs typeface="Calibri" panose="020F0502020204030204" pitchFamily="34" charset="0"/>
            </a:endParaRPr>
          </a:p>
          <a:p>
            <a:pPr marL="285750" indent="-285750">
              <a:buFont typeface="Wingdings" panose="05000000000000000000" pitchFamily="2" charset="2"/>
              <a:buChar char="v"/>
            </a:pPr>
            <a:r>
              <a:rPr lang="en-US" dirty="0">
                <a:latin typeface="Calibri" panose="020F0502020204030204" pitchFamily="34" charset="0"/>
                <a:cs typeface="Calibri" panose="020F0502020204030204" pitchFamily="34" charset="0"/>
              </a:rPr>
              <a:t>Testing</a:t>
            </a:r>
          </a:p>
          <a:p>
            <a:pPr marL="285750" indent="-285750">
              <a:buFont typeface="Wingdings" panose="05000000000000000000" pitchFamily="2" charset="2"/>
              <a:buChar char="v"/>
            </a:pPr>
            <a:endParaRPr lang="en-US" dirty="0">
              <a:latin typeface="Calibri" panose="020F0502020204030204" pitchFamily="34" charset="0"/>
              <a:cs typeface="Calibri" panose="020F0502020204030204" pitchFamily="34" charset="0"/>
            </a:endParaRPr>
          </a:p>
          <a:p>
            <a:pPr marL="285750" indent="-285750">
              <a:buFont typeface="Wingdings" panose="05000000000000000000" pitchFamily="2" charset="2"/>
              <a:buChar char="v"/>
            </a:pPr>
            <a:r>
              <a:rPr lang="en-US" dirty="0">
                <a:latin typeface="Calibri" panose="020F0502020204030204" pitchFamily="34" charset="0"/>
                <a:cs typeface="Calibri" panose="020F0502020204030204" pitchFamily="34" charset="0"/>
              </a:rPr>
              <a:t>Therapy</a:t>
            </a:r>
          </a:p>
          <a:p>
            <a:pPr marL="285750" indent="-285750">
              <a:buFont typeface="Wingdings" panose="05000000000000000000" pitchFamily="2" charset="2"/>
              <a:buChar char="v"/>
            </a:pPr>
            <a:endParaRPr lang="en-US" dirty="0">
              <a:latin typeface="Calibri" panose="020F0502020204030204" pitchFamily="34" charset="0"/>
              <a:cs typeface="Calibri" panose="020F0502020204030204" pitchFamily="34" charset="0"/>
            </a:endParaRPr>
          </a:p>
          <a:p>
            <a:pPr marL="285750" indent="-285750">
              <a:buFont typeface="Wingdings" panose="05000000000000000000" pitchFamily="2" charset="2"/>
              <a:buChar char="v"/>
            </a:pPr>
            <a:r>
              <a:rPr lang="en-US" dirty="0">
                <a:latin typeface="Calibri" panose="020F0502020204030204" pitchFamily="34" charset="0"/>
                <a:cs typeface="Calibri" panose="020F0502020204030204" pitchFamily="34" charset="0"/>
              </a:rPr>
              <a:t>Autism Care</a:t>
            </a:r>
          </a:p>
          <a:p>
            <a:pPr marL="285750" indent="-285750">
              <a:buFont typeface="Wingdings" panose="05000000000000000000" pitchFamily="2" charset="2"/>
              <a:buChar char="v"/>
            </a:pPr>
            <a:endParaRPr lang="en-US" dirty="0">
              <a:latin typeface="Calibri" panose="020F0502020204030204" pitchFamily="34" charset="0"/>
              <a:cs typeface="Calibri" panose="020F0502020204030204" pitchFamily="34" charset="0"/>
            </a:endParaRPr>
          </a:p>
          <a:p>
            <a:pPr marL="285750" indent="-285750">
              <a:buFont typeface="Wingdings" panose="05000000000000000000" pitchFamily="2" charset="2"/>
              <a:buChar char="v"/>
            </a:pPr>
            <a:r>
              <a:rPr lang="en-US" dirty="0">
                <a:latin typeface="Calibri" panose="020F0502020204030204" pitchFamily="34" charset="0"/>
                <a:cs typeface="Calibri" panose="020F0502020204030204" pitchFamily="34" charset="0"/>
              </a:rPr>
              <a:t>Community ABA Services</a:t>
            </a:r>
          </a:p>
          <a:p>
            <a:pPr marL="285750" indent="-285750">
              <a:buFont typeface="Wingdings" panose="05000000000000000000" pitchFamily="2" charset="2"/>
              <a:buChar char="v"/>
            </a:pPr>
            <a:endParaRPr lang="en-US" dirty="0">
              <a:latin typeface="Calibri" panose="020F0502020204030204" pitchFamily="34" charset="0"/>
              <a:cs typeface="Calibri" panose="020F0502020204030204" pitchFamily="34" charset="0"/>
            </a:endParaRPr>
          </a:p>
          <a:p>
            <a:pPr marL="285750" indent="-285750">
              <a:buFont typeface="Wingdings" panose="05000000000000000000" pitchFamily="2" charset="2"/>
              <a:buChar char="v"/>
            </a:pPr>
            <a:r>
              <a:rPr lang="en-US" dirty="0">
                <a:latin typeface="Calibri" panose="020F0502020204030204" pitchFamily="34" charset="0"/>
                <a:cs typeface="Calibri" panose="020F0502020204030204" pitchFamily="34" charset="0"/>
              </a:rPr>
              <a:t>Care Coordination</a:t>
            </a:r>
          </a:p>
          <a:p>
            <a:pPr marL="285750" indent="-285750">
              <a:buFont typeface="Wingdings" panose="05000000000000000000" pitchFamily="2" charset="2"/>
              <a:buChar char="v"/>
            </a:pPr>
            <a:endParaRPr lang="en-US" dirty="0">
              <a:latin typeface="Calibri" panose="020F0502020204030204" pitchFamily="34" charset="0"/>
              <a:cs typeface="Calibri" panose="020F0502020204030204" pitchFamily="34" charset="0"/>
            </a:endParaRPr>
          </a:p>
          <a:p>
            <a:pPr marL="285750" indent="-285750">
              <a:buFont typeface="Wingdings" panose="05000000000000000000" pitchFamily="2" charset="2"/>
              <a:buChar char="v"/>
            </a:pPr>
            <a:r>
              <a:rPr lang="en-US" dirty="0">
                <a:latin typeface="Calibri" panose="020F0502020204030204" pitchFamily="34" charset="0"/>
                <a:cs typeface="Calibri" panose="020F0502020204030204" pitchFamily="34" charset="0"/>
              </a:rPr>
              <a:t>Primary care</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4114799" y="1752599"/>
            <a:ext cx="4542107" cy="40671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113075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31673"/>
          <a:stretch/>
        </p:blipFill>
        <p:spPr bwMode="auto">
          <a:xfrm>
            <a:off x="609601" y="914400"/>
            <a:ext cx="2473969" cy="18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20585" y="2057400"/>
            <a:ext cx="2502829" cy="18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905000" y="902732"/>
            <a:ext cx="5334000" cy="461665"/>
          </a:xfrm>
          <a:prstGeom prst="rect">
            <a:avLst/>
          </a:prstGeom>
          <a:noFill/>
        </p:spPr>
        <p:txBody>
          <a:bodyPr wrap="square" rtlCol="0">
            <a:spAutoFit/>
          </a:bodyPr>
          <a:lstStyle/>
          <a:p>
            <a:pPr algn="ctr"/>
            <a:r>
              <a:rPr lang="en-US" sz="2400" b="1" dirty="0">
                <a:latin typeface="Calibri" panose="020F0502020204030204" pitchFamily="34" charset="0"/>
                <a:cs typeface="Calibri" panose="020F0502020204030204" pitchFamily="34" charset="0"/>
              </a:rPr>
              <a:t>Locations</a:t>
            </a:r>
          </a:p>
        </p:txBody>
      </p:sp>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96292" y="902732"/>
            <a:ext cx="2585720" cy="18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8162" y="3886200"/>
            <a:ext cx="2518913" cy="18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20585" y="4486002"/>
            <a:ext cx="2586232" cy="18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76062" y="3886200"/>
            <a:ext cx="2505950" cy="18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991730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45340" y="1295400"/>
            <a:ext cx="4111085" cy="923330"/>
          </a:xfrm>
          <a:prstGeom prst="rect">
            <a:avLst/>
          </a:prstGeom>
          <a:noFill/>
        </p:spPr>
        <p:txBody>
          <a:bodyPr wrap="square" rtlCol="0">
            <a:spAutoFit/>
          </a:bodyPr>
          <a:lstStyle/>
          <a:p>
            <a:pPr algn="ctr"/>
            <a:r>
              <a:rPr lang="en-US" b="1" dirty="0">
                <a:latin typeface="Calibri" panose="020F0502020204030204" pitchFamily="34" charset="0"/>
                <a:cs typeface="Calibri" panose="020F0502020204030204" pitchFamily="34" charset="0"/>
              </a:rPr>
              <a:t>Forms found under :</a:t>
            </a:r>
          </a:p>
          <a:p>
            <a:pPr algn="ctr"/>
            <a:r>
              <a:rPr lang="en-US" b="1" dirty="0">
                <a:latin typeface="Calibri" panose="020F0502020204030204" pitchFamily="34" charset="0"/>
                <a:cs typeface="Calibri" panose="020F0502020204030204" pitchFamily="34" charset="0"/>
              </a:rPr>
              <a:t>Whole-Person Care, Community Services</a:t>
            </a:r>
          </a:p>
          <a:p>
            <a:endParaRPr lang="en-US" dirty="0"/>
          </a:p>
        </p:txBody>
      </p:sp>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62792"/>
          <a:stretch/>
        </p:blipFill>
        <p:spPr bwMode="auto">
          <a:xfrm>
            <a:off x="932359" y="1486019"/>
            <a:ext cx="2691122" cy="172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2359" y="3213219"/>
            <a:ext cx="2305050" cy="2552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84645" y="2365541"/>
            <a:ext cx="4993640" cy="2438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954178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04900" y="990600"/>
            <a:ext cx="6934200" cy="1015663"/>
          </a:xfrm>
          <a:prstGeom prst="rect">
            <a:avLst/>
          </a:prstGeom>
          <a:noFill/>
        </p:spPr>
        <p:txBody>
          <a:bodyPr wrap="square" rtlCol="0">
            <a:spAutoFit/>
          </a:bodyPr>
          <a:lstStyle/>
          <a:p>
            <a:pPr algn="ctr"/>
            <a:r>
              <a:rPr lang="en-US" sz="6000" dirty="0"/>
              <a:t>Questions?</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2006263"/>
            <a:ext cx="4189795" cy="21847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4" name="Table 3">
            <a:extLst>
              <a:ext uri="{FF2B5EF4-FFF2-40B4-BE49-F238E27FC236}">
                <a16:creationId xmlns:a16="http://schemas.microsoft.com/office/drawing/2014/main" id="{550A0BC1-F8EA-1242-87B9-38CD0F04BF46}"/>
              </a:ext>
            </a:extLst>
          </p:cNvPr>
          <p:cNvGraphicFramePr>
            <a:graphicFrameLocks noGrp="1"/>
          </p:cNvGraphicFramePr>
          <p:nvPr>
            <p:extLst>
              <p:ext uri="{D42A27DB-BD31-4B8C-83A1-F6EECF244321}">
                <p14:modId xmlns:p14="http://schemas.microsoft.com/office/powerpoint/2010/main" val="750945436"/>
              </p:ext>
            </p:extLst>
          </p:nvPr>
        </p:nvGraphicFramePr>
        <p:xfrm>
          <a:off x="4572000" y="3352800"/>
          <a:ext cx="3657600" cy="1948119"/>
        </p:xfrm>
        <a:graphic>
          <a:graphicData uri="http://schemas.openxmlformats.org/drawingml/2006/table">
            <a:tbl>
              <a:tblPr/>
              <a:tblGrid>
                <a:gridCol w="3657600">
                  <a:extLst>
                    <a:ext uri="{9D8B030D-6E8A-4147-A177-3AD203B41FA5}">
                      <a16:colId xmlns:a16="http://schemas.microsoft.com/office/drawing/2014/main" val="3633358024"/>
                    </a:ext>
                  </a:extLst>
                </a:gridCol>
              </a:tblGrid>
              <a:tr h="248341">
                <a:tc>
                  <a:txBody>
                    <a:bodyPr/>
                    <a:lstStyle/>
                    <a:p>
                      <a:pPr marL="1270" marR="1270">
                        <a:lnSpc>
                          <a:spcPts val="1800"/>
                        </a:lnSpc>
                        <a:spcBef>
                          <a:spcPts val="10"/>
                        </a:spcBef>
                        <a:spcAft>
                          <a:spcPts val="10"/>
                        </a:spcAft>
                      </a:pPr>
                      <a:r>
                        <a:rPr lang="en-US" sz="1200" b="1">
                          <a:solidFill>
                            <a:srgbClr val="333333"/>
                          </a:solidFill>
                          <a:effectLst/>
                        </a:rPr>
                        <a:t>Stephan Cooke</a:t>
                      </a:r>
                      <a:endParaRPr lang="en-US">
                        <a:effectLst/>
                      </a:endParaRP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3956987183"/>
                  </a:ext>
                </a:extLst>
              </a:tr>
              <a:tr h="306600">
                <a:tc>
                  <a:txBody>
                    <a:bodyPr/>
                    <a:lstStyle/>
                    <a:p>
                      <a:pPr marL="1270" marR="1270">
                        <a:lnSpc>
                          <a:spcPts val="1500"/>
                        </a:lnSpc>
                        <a:spcBef>
                          <a:spcPts val="10"/>
                        </a:spcBef>
                        <a:spcAft>
                          <a:spcPts val="10"/>
                        </a:spcAft>
                      </a:pPr>
                      <a:r>
                        <a:rPr lang="en-US" sz="1200">
                          <a:solidFill>
                            <a:srgbClr val="555555"/>
                          </a:solidFill>
                          <a:effectLst/>
                        </a:rPr>
                        <a:t>OUTREACH MANAGER</a:t>
                      </a:r>
                      <a:endParaRPr lang="en-US">
                        <a:effectLst/>
                      </a:endParaRPr>
                    </a:p>
                  </a:txBody>
                  <a:tcPr marL="0" marR="0" marT="0" marB="76200" anchor="ctr">
                    <a:lnL>
                      <a:noFill/>
                    </a:lnL>
                    <a:lnR>
                      <a:noFill/>
                    </a:lnR>
                    <a:lnT>
                      <a:noFill/>
                    </a:lnT>
                    <a:lnB w="19050" cap="flat" cmpd="sng" algn="ctr">
                      <a:solidFill>
                        <a:srgbClr val="3DBEB3"/>
                      </a:solidFill>
                      <a:prstDash val="solid"/>
                      <a:round/>
                      <a:headEnd type="none" w="med" len="med"/>
                      <a:tailEnd type="none" w="med" len="med"/>
                    </a:lnB>
                    <a:solidFill>
                      <a:srgbClr val="FFFFFF"/>
                    </a:solidFill>
                  </a:tcPr>
                </a:tc>
                <a:extLst>
                  <a:ext uri="{0D108BD9-81ED-4DB2-BD59-A6C34878D82A}">
                    <a16:rowId xmlns:a16="http://schemas.microsoft.com/office/drawing/2014/main" val="155687096"/>
                  </a:ext>
                </a:extLst>
              </a:tr>
              <a:tr h="539638">
                <a:tc>
                  <a:txBody>
                    <a:bodyPr/>
                    <a:lstStyle/>
                    <a:p>
                      <a:pPr marL="1270" marR="1270">
                        <a:lnSpc>
                          <a:spcPts val="1500"/>
                        </a:lnSpc>
                        <a:spcBef>
                          <a:spcPts val="10"/>
                        </a:spcBef>
                        <a:spcAft>
                          <a:spcPts val="10"/>
                        </a:spcAft>
                      </a:pPr>
                      <a:r>
                        <a:rPr lang="en-US" sz="1200" dirty="0">
                          <a:solidFill>
                            <a:srgbClr val="555555"/>
                          </a:solidFill>
                          <a:effectLst/>
                        </a:rPr>
                        <a:t>Office: 614-844-3800 </a:t>
                      </a:r>
                      <a:r>
                        <a:rPr lang="en-US" sz="1200" dirty="0" err="1">
                          <a:solidFill>
                            <a:srgbClr val="555555"/>
                          </a:solidFill>
                          <a:effectLst/>
                        </a:rPr>
                        <a:t>ext</a:t>
                      </a:r>
                      <a:r>
                        <a:rPr lang="en-US" sz="1200" dirty="0">
                          <a:solidFill>
                            <a:srgbClr val="555555"/>
                          </a:solidFill>
                          <a:effectLst/>
                        </a:rPr>
                        <a:t> 2337 | Cell: 614-401-9754</a:t>
                      </a:r>
                      <a:endParaRPr lang="en-US" dirty="0">
                        <a:effectLst/>
                      </a:endParaRPr>
                    </a:p>
                  </a:txBody>
                  <a:tcPr marL="0" marR="0" marT="76200" marB="0" anchor="ctr">
                    <a:lnL>
                      <a:noFill/>
                    </a:lnL>
                    <a:lnR>
                      <a:noFill/>
                    </a:lnR>
                    <a:lnT w="19050" cap="flat" cmpd="sng" algn="ctr">
                      <a:solidFill>
                        <a:srgbClr val="3DBEB3"/>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767923325"/>
                  </a:ext>
                </a:extLst>
              </a:tr>
              <a:tr h="213385">
                <a:tc>
                  <a:txBody>
                    <a:bodyPr/>
                    <a:lstStyle/>
                    <a:p>
                      <a:pPr marL="1270" marR="1270">
                        <a:lnSpc>
                          <a:spcPts val="1500"/>
                        </a:lnSpc>
                        <a:spcBef>
                          <a:spcPts val="10"/>
                        </a:spcBef>
                        <a:spcAft>
                          <a:spcPts val="10"/>
                        </a:spcAft>
                      </a:pPr>
                      <a:r>
                        <a:rPr lang="en-US" sz="1200">
                          <a:solidFill>
                            <a:srgbClr val="555555"/>
                          </a:solidFill>
                          <a:effectLst/>
                        </a:rPr>
                        <a:t>Worthington, OH</a:t>
                      </a:r>
                      <a:endParaRPr lang="en-US">
                        <a:effectLst/>
                      </a:endParaRP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446993835"/>
                  </a:ext>
                </a:extLst>
              </a:tr>
              <a:tr h="213385">
                <a:tc>
                  <a:txBody>
                    <a:bodyPr/>
                    <a:lstStyle/>
                    <a:p>
                      <a:pPr marL="1270" marR="1270">
                        <a:lnSpc>
                          <a:spcPts val="1500"/>
                        </a:lnSpc>
                        <a:spcBef>
                          <a:spcPts val="10"/>
                        </a:spcBef>
                        <a:spcAft>
                          <a:spcPts val="10"/>
                        </a:spcAft>
                      </a:pPr>
                      <a:r>
                        <a:rPr lang="en-US" sz="1200">
                          <a:solidFill>
                            <a:srgbClr val="555555"/>
                          </a:solidFill>
                          <a:effectLst/>
                        </a:rPr>
                        <a:t>West Carrollton, OH</a:t>
                      </a:r>
                      <a:endParaRPr lang="en-US">
                        <a:effectLst/>
                      </a:endParaRP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011570763"/>
                  </a:ext>
                </a:extLst>
              </a:tr>
              <a:tr h="213385">
                <a:tc>
                  <a:txBody>
                    <a:bodyPr/>
                    <a:lstStyle/>
                    <a:p>
                      <a:pPr marL="1270" marR="1270">
                        <a:lnSpc>
                          <a:spcPts val="1500"/>
                        </a:lnSpc>
                        <a:spcBef>
                          <a:spcPts val="10"/>
                        </a:spcBef>
                        <a:spcAft>
                          <a:spcPts val="10"/>
                        </a:spcAft>
                      </a:pPr>
                      <a:r>
                        <a:rPr lang="en-US" sz="1200" u="none" strike="noStrike">
                          <a:solidFill>
                            <a:srgbClr val="F99E23"/>
                          </a:solidFill>
                          <a:effectLst/>
                          <a:hlinkClick r:id="rId3"/>
                        </a:rPr>
                        <a:t>scooke@iamboundless.org</a:t>
                      </a:r>
                      <a:endParaRPr lang="en-US">
                        <a:effectLst/>
                      </a:endParaRP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4026612880"/>
                  </a:ext>
                </a:extLst>
              </a:tr>
              <a:tr h="213385">
                <a:tc>
                  <a:txBody>
                    <a:bodyPr/>
                    <a:lstStyle/>
                    <a:p>
                      <a:pPr marL="1270" marR="1270">
                        <a:lnSpc>
                          <a:spcPts val="1500"/>
                        </a:lnSpc>
                        <a:spcBef>
                          <a:spcPts val="10"/>
                        </a:spcBef>
                        <a:spcAft>
                          <a:spcPts val="10"/>
                        </a:spcAft>
                      </a:pPr>
                      <a:r>
                        <a:rPr lang="en-US" sz="1200" b="1" u="none" strike="noStrike" spc="150" dirty="0">
                          <a:solidFill>
                            <a:srgbClr val="F99E23"/>
                          </a:solidFill>
                          <a:effectLst/>
                          <a:hlinkClick r:id="rId4"/>
                        </a:rPr>
                        <a:t>iamboundless.org</a:t>
                      </a:r>
                      <a:endParaRPr lang="en-US" dirty="0">
                        <a:effectLst/>
                      </a:endParaRP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4127605255"/>
                  </a:ext>
                </a:extLst>
              </a:tr>
            </a:tbl>
          </a:graphicData>
        </a:graphic>
      </p:graphicFrame>
    </p:spTree>
    <p:extLst>
      <p:ext uri="{BB962C8B-B14F-4D97-AF65-F5344CB8AC3E}">
        <p14:creationId xmlns:p14="http://schemas.microsoft.com/office/powerpoint/2010/main" val="31314508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12A350E-D66E-213B-4058-E5F9FBAA28C0}"/>
              </a:ext>
            </a:extLst>
          </p:cNvPr>
          <p:cNvPicPr>
            <a:picLocks noChangeAspect="1"/>
          </p:cNvPicPr>
          <p:nvPr/>
        </p:nvPicPr>
        <p:blipFill>
          <a:blip r:embed="rId3"/>
          <a:stretch>
            <a:fillRect/>
          </a:stretch>
        </p:blipFill>
        <p:spPr>
          <a:xfrm>
            <a:off x="533400" y="1143000"/>
            <a:ext cx="8077200" cy="4582759"/>
          </a:xfrm>
          <a:prstGeom prst="rect">
            <a:avLst/>
          </a:prstGeom>
        </p:spPr>
      </p:pic>
    </p:spTree>
    <p:extLst>
      <p:ext uri="{BB962C8B-B14F-4D97-AF65-F5344CB8AC3E}">
        <p14:creationId xmlns:p14="http://schemas.microsoft.com/office/powerpoint/2010/main" val="311653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5F5B9F-A104-A7CB-CF89-4494DB11CE60}"/>
              </a:ext>
            </a:extLst>
          </p:cNvPr>
          <p:cNvSpPr>
            <a:spLocks noGrp="1"/>
          </p:cNvSpPr>
          <p:nvPr>
            <p:ph type="title"/>
          </p:nvPr>
        </p:nvSpPr>
        <p:spPr>
          <a:xfrm>
            <a:off x="533400" y="4572000"/>
            <a:ext cx="8183880" cy="1051560"/>
          </a:xfrm>
        </p:spPr>
        <p:txBody>
          <a:bodyPr/>
          <a:lstStyle/>
          <a:p>
            <a:r>
              <a:rPr lang="en-US" dirty="0"/>
              <a:t>What is it?</a:t>
            </a:r>
          </a:p>
        </p:txBody>
      </p:sp>
      <p:sp>
        <p:nvSpPr>
          <p:cNvPr id="5" name="Content Placeholder 4">
            <a:extLst>
              <a:ext uri="{FF2B5EF4-FFF2-40B4-BE49-F238E27FC236}">
                <a16:creationId xmlns:a16="http://schemas.microsoft.com/office/drawing/2014/main" id="{76793149-427C-81EA-C662-8C412E3FF7BA}"/>
              </a:ext>
            </a:extLst>
          </p:cNvPr>
          <p:cNvSpPr>
            <a:spLocks noGrp="1"/>
          </p:cNvSpPr>
          <p:nvPr>
            <p:ph idx="1"/>
          </p:nvPr>
        </p:nvSpPr>
        <p:spPr>
          <a:xfrm>
            <a:off x="3724574" y="670560"/>
            <a:ext cx="4860626" cy="4953000"/>
          </a:xfrm>
        </p:spPr>
        <p:txBody>
          <a:bodyPr>
            <a:noAutofit/>
          </a:bodyPr>
          <a:lstStyle/>
          <a:p>
            <a:r>
              <a:rPr lang="en-US" sz="1600" dirty="0"/>
              <a:t>BoundaryCare is an app that utilizes the features of an Apple Watch to collect health data (HR, step count, falls, activity) and location.</a:t>
            </a:r>
          </a:p>
          <a:p>
            <a:endParaRPr lang="en-US" sz="1600" dirty="0"/>
          </a:p>
          <a:p>
            <a:r>
              <a:rPr lang="en-US" sz="1600" dirty="0"/>
              <a:t>The information collected is then sent to a parent or care provider through the app. </a:t>
            </a:r>
          </a:p>
          <a:p>
            <a:endParaRPr lang="en-US" sz="1600" dirty="0"/>
          </a:p>
          <a:p>
            <a:r>
              <a:rPr lang="en-US" sz="1600" dirty="0"/>
              <a:t>Its goal is to help enhance independence, safety, and well-being through providing real-time updates.</a:t>
            </a:r>
          </a:p>
          <a:p>
            <a:endParaRPr lang="en-US" sz="1600" dirty="0"/>
          </a:p>
          <a:p>
            <a:r>
              <a:rPr lang="en-US" sz="1600" dirty="0"/>
              <a:t>BoundaryCare even includes 60 minutes of calling per month, to connect an individual to their support team!</a:t>
            </a:r>
          </a:p>
          <a:p>
            <a:endParaRPr lang="en-US" sz="1600" dirty="0"/>
          </a:p>
          <a:p>
            <a:r>
              <a:rPr lang="en-US" sz="1600" dirty="0"/>
              <a:t>BoundaryCare is available to not limited to individuals with ASD.</a:t>
            </a:r>
          </a:p>
        </p:txBody>
      </p:sp>
      <p:pic>
        <p:nvPicPr>
          <p:cNvPr id="3" name="Google Shape;144;p21" descr="Graphical user interface, application&#10;&#10;Description automatically generated">
            <a:extLst>
              <a:ext uri="{FF2B5EF4-FFF2-40B4-BE49-F238E27FC236}">
                <a16:creationId xmlns:a16="http://schemas.microsoft.com/office/drawing/2014/main" id="{CBC4032F-1963-0871-7E9B-D76EDD32A4D2}"/>
              </a:ext>
            </a:extLst>
          </p:cNvPr>
          <p:cNvPicPr preferRelativeResize="0"/>
          <p:nvPr/>
        </p:nvPicPr>
        <p:blipFill>
          <a:blip r:embed="rId3">
            <a:alphaModFix/>
          </a:blip>
          <a:stretch>
            <a:fillRect/>
          </a:stretch>
        </p:blipFill>
        <p:spPr>
          <a:xfrm>
            <a:off x="1143000" y="1025236"/>
            <a:ext cx="3352800" cy="3804801"/>
          </a:xfrm>
          <a:prstGeom prst="rect">
            <a:avLst/>
          </a:prstGeom>
          <a:noFill/>
          <a:ln>
            <a:noFill/>
          </a:ln>
        </p:spPr>
      </p:pic>
    </p:spTree>
    <p:extLst>
      <p:ext uri="{BB962C8B-B14F-4D97-AF65-F5344CB8AC3E}">
        <p14:creationId xmlns:p14="http://schemas.microsoft.com/office/powerpoint/2010/main" val="33098771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7895973-779B-662E-289B-FEF416716201}"/>
              </a:ext>
            </a:extLst>
          </p:cNvPr>
          <p:cNvSpPr>
            <a:spLocks noGrp="1"/>
          </p:cNvSpPr>
          <p:nvPr>
            <p:ph type="title"/>
          </p:nvPr>
        </p:nvSpPr>
        <p:spPr/>
        <p:txBody>
          <a:bodyPr/>
          <a:lstStyle/>
          <a:p>
            <a:r>
              <a:rPr lang="en-US"/>
              <a:t>How it works.</a:t>
            </a:r>
          </a:p>
        </p:txBody>
      </p:sp>
      <p:sp>
        <p:nvSpPr>
          <p:cNvPr id="14" name="Subtitle 13">
            <a:extLst>
              <a:ext uri="{FF2B5EF4-FFF2-40B4-BE49-F238E27FC236}">
                <a16:creationId xmlns:a16="http://schemas.microsoft.com/office/drawing/2014/main" id="{C5C08BAA-8761-0F6F-A25A-56AD76771F71}"/>
              </a:ext>
            </a:extLst>
          </p:cNvPr>
          <p:cNvSpPr>
            <a:spLocks noGrp="1"/>
          </p:cNvSpPr>
          <p:nvPr>
            <p:ph idx="1"/>
          </p:nvPr>
        </p:nvSpPr>
        <p:spPr>
          <a:xfrm>
            <a:off x="3902138" y="609600"/>
            <a:ext cx="4556062" cy="4893627"/>
          </a:xfrm>
        </p:spPr>
        <p:txBody>
          <a:bodyPr>
            <a:normAutofit fontScale="92500" lnSpcReduction="10000"/>
          </a:bodyPr>
          <a:lstStyle/>
          <a:p>
            <a:pPr algn="l">
              <a:buFont typeface="Arial"/>
              <a:buChar char="•"/>
            </a:pPr>
            <a:r>
              <a:rPr lang="en-US" sz="1600" dirty="0">
                <a:latin typeface="Verdana" panose="020B0604030504040204" pitchFamily="34" charset="0"/>
                <a:ea typeface="Verdana" panose="020B0604030504040204" pitchFamily="34" charset="0"/>
              </a:rPr>
              <a:t>When purchased through your waiver, BoundaryCare comes with a specially-configured Apple Watch and iPhone (everything pictured comes with the watch)</a:t>
            </a:r>
          </a:p>
          <a:p>
            <a:pPr algn="l">
              <a:buFont typeface="Arial"/>
              <a:buChar char="•"/>
            </a:pPr>
            <a:endParaRPr lang="en-US" sz="1600" dirty="0">
              <a:latin typeface="Verdana" panose="020B0604030504040204" pitchFamily="34" charset="0"/>
              <a:ea typeface="Verdana" panose="020B0604030504040204" pitchFamily="34" charset="0"/>
            </a:endParaRPr>
          </a:p>
          <a:p>
            <a:pPr algn="l">
              <a:buFont typeface="Arial"/>
              <a:buChar char="•"/>
            </a:pPr>
            <a:r>
              <a:rPr lang="en-US" sz="1600" dirty="0">
                <a:latin typeface="Verdana" panose="020B0604030504040204" pitchFamily="34" charset="0"/>
                <a:ea typeface="Verdana" panose="020B0604030504040204" pitchFamily="34" charset="0"/>
              </a:rPr>
              <a:t>The individual wears the Apple Watch, and the support person keeps the phone. The BoundaryCare app can also be added to other phones in order to share the information.</a:t>
            </a:r>
          </a:p>
          <a:p>
            <a:pPr algn="l">
              <a:buFont typeface="Arial"/>
              <a:buChar char="•"/>
            </a:pPr>
            <a:endParaRPr lang="en-US" sz="1600" dirty="0">
              <a:latin typeface="Verdana" panose="020B0604030504040204" pitchFamily="34" charset="0"/>
              <a:ea typeface="Verdana" panose="020B0604030504040204" pitchFamily="34" charset="0"/>
            </a:endParaRPr>
          </a:p>
          <a:p>
            <a:pPr algn="l">
              <a:buFont typeface="Arial"/>
              <a:buChar char="•"/>
            </a:pPr>
            <a:r>
              <a:rPr lang="en-US" sz="1600" dirty="0">
                <a:latin typeface="Verdana" panose="020B0604030504040204" pitchFamily="34" charset="0"/>
                <a:ea typeface="Verdana" panose="020B0604030504040204" pitchFamily="34" charset="0"/>
              </a:rPr>
              <a:t>Simply by wearing the Apple Watch, BoundaryCare will automatically send the individual’s health data (HR, activity/exercise, etc.) and location to the app, viewable on the phone.</a:t>
            </a:r>
          </a:p>
          <a:p>
            <a:pPr algn="l">
              <a:buFont typeface="Arial"/>
              <a:buChar char="•"/>
            </a:pPr>
            <a:endParaRPr lang="en-US" sz="1600" dirty="0">
              <a:latin typeface="Verdana" panose="020B0604030504040204" pitchFamily="34" charset="0"/>
              <a:ea typeface="Verdana" panose="020B0604030504040204" pitchFamily="34" charset="0"/>
            </a:endParaRPr>
          </a:p>
          <a:p>
            <a:pPr algn="l">
              <a:buFont typeface="Arial"/>
              <a:buChar char="•"/>
            </a:pPr>
            <a:r>
              <a:rPr lang="en-US" sz="1600" dirty="0">
                <a:latin typeface="Verdana" panose="020B0604030504040204" pitchFamily="34" charset="0"/>
                <a:ea typeface="Verdana" panose="020B0604030504040204" pitchFamily="34" charset="0"/>
              </a:rPr>
              <a:t>To connect by voice, calls can be placed from the phone to the watch, with an available “auto-answer” features. </a:t>
            </a:r>
          </a:p>
        </p:txBody>
      </p:sp>
      <p:pic>
        <p:nvPicPr>
          <p:cNvPr id="3" name="Picture 11" descr="Graphical user interface, website&#10;&#10;Description automatically generated">
            <a:extLst>
              <a:ext uri="{FF2B5EF4-FFF2-40B4-BE49-F238E27FC236}">
                <a16:creationId xmlns:a16="http://schemas.microsoft.com/office/drawing/2014/main" id="{FC71025B-E353-4958-31C8-9188BAA96246}"/>
              </a:ext>
            </a:extLst>
          </p:cNvPr>
          <p:cNvPicPr>
            <a:picLocks noChangeAspect="1"/>
          </p:cNvPicPr>
          <p:nvPr/>
        </p:nvPicPr>
        <p:blipFill>
          <a:blip r:embed="rId3"/>
          <a:stretch>
            <a:fillRect/>
          </a:stretch>
        </p:blipFill>
        <p:spPr>
          <a:xfrm>
            <a:off x="469486" y="1143000"/>
            <a:ext cx="3432652" cy="3200400"/>
          </a:xfrm>
          <a:prstGeom prst="rect">
            <a:avLst/>
          </a:prstGeom>
        </p:spPr>
      </p:pic>
      <p:sp>
        <p:nvSpPr>
          <p:cNvPr id="2" name="Right Arrow 1">
            <a:extLst>
              <a:ext uri="{FF2B5EF4-FFF2-40B4-BE49-F238E27FC236}">
                <a16:creationId xmlns:a16="http://schemas.microsoft.com/office/drawing/2014/main" id="{574E144A-BEE7-F042-A53C-F0F750E0AEF2}"/>
              </a:ext>
            </a:extLst>
          </p:cNvPr>
          <p:cNvSpPr/>
          <p:nvPr/>
        </p:nvSpPr>
        <p:spPr>
          <a:xfrm rot="10800000">
            <a:off x="3902138" y="1377633"/>
            <a:ext cx="365062" cy="1219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169899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2F73D1-9D97-4F1C-9F81-D19DD438B7FD}"/>
              </a:ext>
            </a:extLst>
          </p:cNvPr>
          <p:cNvSpPr>
            <a:spLocks noGrp="1"/>
          </p:cNvSpPr>
          <p:nvPr>
            <p:ph type="title"/>
          </p:nvPr>
        </p:nvSpPr>
        <p:spPr>
          <a:xfrm>
            <a:off x="225911" y="353945"/>
            <a:ext cx="3828486" cy="1067765"/>
          </a:xfrm>
        </p:spPr>
        <p:txBody>
          <a:bodyPr>
            <a:normAutofit/>
          </a:bodyPr>
          <a:lstStyle/>
          <a:p>
            <a:r>
              <a:rPr lang="en-US" sz="4000" dirty="0"/>
              <a:t>Monitoring</a:t>
            </a:r>
          </a:p>
        </p:txBody>
      </p:sp>
      <p:sp>
        <p:nvSpPr>
          <p:cNvPr id="3" name="Content Placeholder 2">
            <a:extLst>
              <a:ext uri="{FF2B5EF4-FFF2-40B4-BE49-F238E27FC236}">
                <a16:creationId xmlns:a16="http://schemas.microsoft.com/office/drawing/2014/main" id="{91715C8C-FAA7-5432-AE76-1C16094A9477}"/>
              </a:ext>
            </a:extLst>
          </p:cNvPr>
          <p:cNvSpPr>
            <a:spLocks noGrp="1"/>
          </p:cNvSpPr>
          <p:nvPr>
            <p:ph idx="1"/>
          </p:nvPr>
        </p:nvSpPr>
        <p:spPr>
          <a:xfrm>
            <a:off x="363160" y="1348549"/>
            <a:ext cx="3458824" cy="4618378"/>
          </a:xfrm>
        </p:spPr>
        <p:txBody>
          <a:bodyPr vert="horz" lIns="91440" tIns="45720" rIns="91440" bIns="45720" rtlCol="0" anchor="t">
            <a:normAutofit/>
          </a:bodyPr>
          <a:lstStyle/>
          <a:p>
            <a:pPr marL="0" indent="0">
              <a:buNone/>
            </a:pPr>
            <a:r>
              <a:rPr lang="en-US" sz="2000" dirty="0"/>
              <a:t>You choose what to monitor</a:t>
            </a:r>
            <a:r>
              <a:rPr lang="en-US" sz="2300" dirty="0"/>
              <a:t>:</a:t>
            </a:r>
          </a:p>
          <a:p>
            <a:pPr lvl="1"/>
            <a:r>
              <a:rPr lang="en-US" sz="1400" dirty="0"/>
              <a:t>Low and high heartrate thresholds</a:t>
            </a:r>
          </a:p>
          <a:p>
            <a:pPr lvl="1"/>
            <a:r>
              <a:rPr lang="en-US" sz="1400" dirty="0"/>
              <a:t>Heart Rhythm </a:t>
            </a:r>
          </a:p>
          <a:p>
            <a:pPr lvl="1"/>
            <a:r>
              <a:rPr lang="en-US" sz="1400" dirty="0"/>
              <a:t>Step Count</a:t>
            </a:r>
          </a:p>
          <a:p>
            <a:pPr lvl="1"/>
            <a:r>
              <a:rPr lang="en-US" sz="1400" dirty="0"/>
              <a:t>Daily Exercise Minutes</a:t>
            </a:r>
          </a:p>
          <a:p>
            <a:pPr lvl="1"/>
            <a:r>
              <a:rPr lang="en-US" sz="1400" dirty="0"/>
              <a:t>Daily Energy Burn</a:t>
            </a:r>
          </a:p>
          <a:p>
            <a:pPr lvl="1"/>
            <a:r>
              <a:rPr lang="en-US" sz="1400" dirty="0"/>
              <a:t>Fall detection</a:t>
            </a:r>
          </a:p>
          <a:p>
            <a:pPr lvl="1"/>
            <a:r>
              <a:rPr lang="en-US" sz="1400" dirty="0"/>
              <a:t>Location (safe zones)</a:t>
            </a:r>
          </a:p>
          <a:p>
            <a:pPr lvl="1"/>
            <a:r>
              <a:rPr lang="en-US" sz="1400" dirty="0" err="1"/>
              <a:t>Microsurveys</a:t>
            </a:r>
            <a:r>
              <a:rPr lang="en-US" sz="1400" dirty="0"/>
              <a:t> (Stoplight diet)</a:t>
            </a:r>
          </a:p>
          <a:p>
            <a:pPr lvl="1"/>
            <a:r>
              <a:rPr lang="en-US" sz="1400" dirty="0"/>
              <a:t>Oxygen Saturation</a:t>
            </a:r>
          </a:p>
          <a:p>
            <a:endParaRPr lang="en-US" sz="1700" dirty="0"/>
          </a:p>
          <a:p>
            <a:endParaRPr lang="en-US" sz="1700" dirty="0"/>
          </a:p>
        </p:txBody>
      </p:sp>
      <p:sp>
        <p:nvSpPr>
          <p:cNvPr id="17" name="Rectangle 8">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9292" y="0"/>
            <a:ext cx="5664708"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42766" y="557785"/>
            <a:ext cx="4938074"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Google Shape;161;p23">
            <a:extLst>
              <a:ext uri="{FF2B5EF4-FFF2-40B4-BE49-F238E27FC236}">
                <a16:creationId xmlns:a16="http://schemas.microsoft.com/office/drawing/2014/main" id="{522840EF-CA0A-006C-1297-1A52CBACCBD6}"/>
              </a:ext>
            </a:extLst>
          </p:cNvPr>
          <p:cNvPicPr preferRelativeResize="0"/>
          <p:nvPr/>
        </p:nvPicPr>
        <p:blipFill rotWithShape="1">
          <a:blip r:embed="rId3"/>
          <a:srcRect l="11177" r="8235"/>
          <a:stretch/>
        </p:blipFill>
        <p:spPr>
          <a:xfrm>
            <a:off x="4054397" y="887828"/>
            <a:ext cx="4514498" cy="5079099"/>
          </a:xfrm>
          <a:prstGeom prst="rect">
            <a:avLst/>
          </a:prstGeom>
          <a:noFill/>
          <a:effectLst/>
        </p:spPr>
      </p:pic>
    </p:spTree>
    <p:extLst>
      <p:ext uri="{BB962C8B-B14F-4D97-AF65-F5344CB8AC3E}">
        <p14:creationId xmlns:p14="http://schemas.microsoft.com/office/powerpoint/2010/main" val="18022540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B3AA8A-A9A0-F120-8AF9-D20CD5A138E0}"/>
              </a:ext>
            </a:extLst>
          </p:cNvPr>
          <p:cNvSpPr>
            <a:spLocks noGrp="1"/>
          </p:cNvSpPr>
          <p:nvPr>
            <p:ph type="title"/>
          </p:nvPr>
        </p:nvSpPr>
        <p:spPr>
          <a:xfrm>
            <a:off x="3706777" y="505675"/>
            <a:ext cx="4939868" cy="1286160"/>
          </a:xfrm>
        </p:spPr>
        <p:txBody>
          <a:bodyPr anchor="b">
            <a:normAutofit/>
          </a:bodyPr>
          <a:lstStyle/>
          <a:p>
            <a:r>
              <a:rPr lang="en-US"/>
              <a:t>User Interaction</a:t>
            </a:r>
          </a:p>
        </p:txBody>
      </p:sp>
      <p:sp>
        <p:nvSpPr>
          <p:cNvPr id="4" name="Text Placeholder 3">
            <a:extLst>
              <a:ext uri="{FF2B5EF4-FFF2-40B4-BE49-F238E27FC236}">
                <a16:creationId xmlns:a16="http://schemas.microsoft.com/office/drawing/2014/main" id="{E0F03481-AF6A-F52F-34ED-F7DE341BAE20}"/>
              </a:ext>
            </a:extLst>
          </p:cNvPr>
          <p:cNvSpPr>
            <a:spLocks noGrp="1"/>
          </p:cNvSpPr>
          <p:nvPr>
            <p:ph idx="1"/>
          </p:nvPr>
        </p:nvSpPr>
        <p:spPr>
          <a:xfrm>
            <a:off x="3724074" y="2286001"/>
            <a:ext cx="4939867" cy="3937820"/>
          </a:xfrm>
        </p:spPr>
        <p:txBody>
          <a:bodyPr>
            <a:normAutofit/>
          </a:bodyPr>
          <a:lstStyle/>
          <a:p>
            <a:pPr marL="0" indent="0">
              <a:buNone/>
            </a:pPr>
            <a:r>
              <a:rPr lang="en-US" sz="1800" dirty="0">
                <a:latin typeface="Verdana" panose="020B0604030504040204" pitchFamily="34" charset="0"/>
                <a:ea typeface="Verdana" panose="020B0604030504040204" pitchFamily="34" charset="0"/>
              </a:rPr>
              <a:t>What does the person with the watch need to do? </a:t>
            </a:r>
          </a:p>
          <a:p>
            <a:pPr lvl="1"/>
            <a:r>
              <a:rPr lang="en-US" sz="1600" dirty="0">
                <a:latin typeface="Verdana" panose="020B0604030504040204" pitchFamily="34" charset="0"/>
                <a:ea typeface="Verdana" panose="020B0604030504040204" pitchFamily="34" charset="0"/>
              </a:rPr>
              <a:t>Not much! Just put it on your wrist in the morning and back on the charger at night. Wellness data (agreed to by you) will be collected silently in the background.</a:t>
            </a:r>
          </a:p>
        </p:txBody>
      </p:sp>
      <p:pic>
        <p:nvPicPr>
          <p:cNvPr id="8" name="Picture 8">
            <a:extLst>
              <a:ext uri="{FF2B5EF4-FFF2-40B4-BE49-F238E27FC236}">
                <a16:creationId xmlns:a16="http://schemas.microsoft.com/office/drawing/2014/main" id="{73AFD678-6C4C-1C5E-1773-810939EDCABE}"/>
              </a:ext>
            </a:extLst>
          </p:cNvPr>
          <p:cNvPicPr>
            <a:picLocks noChangeAspect="1"/>
          </p:cNvPicPr>
          <p:nvPr/>
        </p:nvPicPr>
        <p:blipFill rotWithShape="1">
          <a:blip r:embed="rId3"/>
          <a:srcRect l="16250" r="21057" b="-1"/>
          <a:stretch/>
        </p:blipFill>
        <p:spPr>
          <a:xfrm>
            <a:off x="16" y="10"/>
            <a:ext cx="3476678" cy="6857990"/>
          </a:xfrm>
          <a:prstGeom prst="rect">
            <a:avLst/>
          </a:prstGeom>
          <a:effectLst/>
        </p:spPr>
      </p:pic>
      <p:cxnSp>
        <p:nvCxnSpPr>
          <p:cNvPr id="17" name="Straight Connector 12">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810701" y="2115117"/>
            <a:ext cx="4732020" cy="0"/>
          </a:xfrm>
          <a:prstGeom prst="line">
            <a:avLst/>
          </a:prstGeom>
          <a:ln w="19050">
            <a:solidFill>
              <a:srgbClr val="41907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89087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21D596F-5969-8494-3C5D-92A89A8EC9F1}"/>
              </a:ext>
            </a:extLst>
          </p:cNvPr>
          <p:cNvSpPr>
            <a:spLocks noGrp="1"/>
          </p:cNvSpPr>
          <p:nvPr>
            <p:ph type="title"/>
          </p:nvPr>
        </p:nvSpPr>
        <p:spPr/>
        <p:txBody>
          <a:bodyPr/>
          <a:lstStyle/>
          <a:p>
            <a:r>
              <a:rPr lang="en-US" dirty="0"/>
              <a:t>Why?</a:t>
            </a:r>
          </a:p>
        </p:txBody>
      </p:sp>
      <p:sp>
        <p:nvSpPr>
          <p:cNvPr id="11" name="Subtitle 10">
            <a:extLst>
              <a:ext uri="{FF2B5EF4-FFF2-40B4-BE49-F238E27FC236}">
                <a16:creationId xmlns:a16="http://schemas.microsoft.com/office/drawing/2014/main" id="{045DCC0C-2F60-C3C8-CF54-4764E2E27D24}"/>
              </a:ext>
            </a:extLst>
          </p:cNvPr>
          <p:cNvSpPr>
            <a:spLocks noGrp="1"/>
          </p:cNvSpPr>
          <p:nvPr>
            <p:ph idx="1"/>
          </p:nvPr>
        </p:nvSpPr>
        <p:spPr>
          <a:xfrm>
            <a:off x="609600" y="990600"/>
            <a:ext cx="7696200" cy="4588827"/>
          </a:xfrm>
        </p:spPr>
        <p:txBody>
          <a:bodyPr>
            <a:normAutofit/>
          </a:bodyPr>
          <a:lstStyle/>
          <a:p>
            <a:pPr marL="0" indent="0" algn="l">
              <a:buNone/>
            </a:pPr>
            <a:r>
              <a:rPr lang="en-US" sz="1800" b="1" dirty="0"/>
              <a:t>Depending on your goals, BoundaryCare can be used to:</a:t>
            </a:r>
          </a:p>
          <a:p>
            <a:pPr marL="0" indent="0" algn="l">
              <a:buNone/>
            </a:pPr>
            <a:endParaRPr lang="en-US" sz="1800" dirty="0"/>
          </a:p>
          <a:p>
            <a:pPr lvl="2">
              <a:buFont typeface="Arial"/>
              <a:buChar char="•"/>
            </a:pPr>
            <a:r>
              <a:rPr lang="en-US" sz="1800" dirty="0"/>
              <a:t>Promote Independence</a:t>
            </a:r>
          </a:p>
          <a:p>
            <a:pPr lvl="2">
              <a:buFont typeface="Arial"/>
              <a:buChar char="•"/>
            </a:pPr>
            <a:endParaRPr lang="en-US" sz="1800" dirty="0"/>
          </a:p>
          <a:p>
            <a:pPr lvl="2">
              <a:buFont typeface="Arial"/>
              <a:buChar char="•"/>
            </a:pPr>
            <a:r>
              <a:rPr lang="en-US" sz="1800" dirty="0"/>
              <a:t>Ensure safety and wellness by establishing safe zones for the individual (location; medication reminders)</a:t>
            </a:r>
          </a:p>
          <a:p>
            <a:pPr lvl="2">
              <a:buFont typeface="Arial"/>
              <a:buChar char="•"/>
            </a:pPr>
            <a:endParaRPr lang="en-US" sz="1800" dirty="0"/>
          </a:p>
          <a:p>
            <a:pPr lvl="2">
              <a:buFont typeface="Arial"/>
              <a:buChar char="•"/>
            </a:pPr>
            <a:r>
              <a:rPr lang="en-US" sz="1800" dirty="0"/>
              <a:t>Connect with an individual to call for support (calling with auto-answer)-the individual does not have to answer the call, it will be automatic for them to hear you</a:t>
            </a:r>
          </a:p>
          <a:p>
            <a:pPr lvl="2">
              <a:buFont typeface="Arial"/>
              <a:buChar char="•"/>
            </a:pPr>
            <a:endParaRPr lang="en-US" sz="1800" dirty="0"/>
          </a:p>
          <a:p>
            <a:pPr lvl="2">
              <a:buFont typeface="Arial"/>
              <a:buChar char="•"/>
            </a:pPr>
            <a:r>
              <a:rPr lang="en-US" sz="1800" dirty="0"/>
              <a:t>Achieve wellness goals (step count; exercise)</a:t>
            </a:r>
          </a:p>
        </p:txBody>
      </p:sp>
    </p:spTree>
    <p:extLst>
      <p:ext uri="{BB962C8B-B14F-4D97-AF65-F5344CB8AC3E}">
        <p14:creationId xmlns:p14="http://schemas.microsoft.com/office/powerpoint/2010/main" val="31570920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2928" y="609600"/>
            <a:ext cx="3726141" cy="36576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4114800" y="1561237"/>
            <a:ext cx="4572000" cy="1754326"/>
          </a:xfrm>
          <a:prstGeom prst="rect">
            <a:avLst/>
          </a:prstGeom>
          <a:noFill/>
        </p:spPr>
        <p:txBody>
          <a:bodyPr wrap="square" rtlCol="0">
            <a:spAutoFit/>
          </a:bodyPr>
          <a:lstStyle/>
          <a:p>
            <a:r>
              <a:rPr lang="en-US" dirty="0">
                <a:latin typeface="Calibri" panose="020F0502020204030204" pitchFamily="34" charset="0"/>
                <a:cs typeface="Calibri" panose="020F0502020204030204" pitchFamily="34" charset="0"/>
              </a:rPr>
              <a:t>Boundless is a family of nonprofit companies with more than forty years of expertise providing person-centered care to people with intellectual and developmental disabilities (I/DD) and behavioral health challenges.</a:t>
            </a:r>
          </a:p>
          <a:p>
            <a:endParaRPr lang="en-US" dirty="0">
              <a:latin typeface="Calibri" panose="020F0502020204030204" pitchFamily="34" charset="0"/>
              <a:cs typeface="Calibri" panose="020F0502020204030204" pitchFamily="34" charset="0"/>
            </a:endParaRPr>
          </a:p>
        </p:txBody>
      </p:sp>
      <p:sp>
        <p:nvSpPr>
          <p:cNvPr id="3" name="TextBox 2"/>
          <p:cNvSpPr txBox="1"/>
          <p:nvPr/>
        </p:nvSpPr>
        <p:spPr>
          <a:xfrm>
            <a:off x="2438400" y="3581400"/>
            <a:ext cx="6065293" cy="1477328"/>
          </a:xfrm>
          <a:prstGeom prst="rect">
            <a:avLst/>
          </a:prstGeom>
          <a:noFill/>
        </p:spPr>
        <p:txBody>
          <a:bodyPr wrap="square" rtlCol="0">
            <a:spAutoFit/>
          </a:bodyPr>
          <a:lstStyle/>
          <a:p>
            <a:r>
              <a:rPr lang="en-US" dirty="0">
                <a:latin typeface="Calibri" panose="020F0502020204030204" pitchFamily="34" charset="0"/>
                <a:cs typeface="Calibri" panose="020F0502020204030204" pitchFamily="34" charset="0"/>
              </a:rPr>
              <a:t>	Our values of love, respect, empowerment, excellence, and wellbeing shine through in everything we do. That's why we were the first provider organization in Ohio to receive both </a:t>
            </a:r>
            <a:r>
              <a:rPr lang="en-US" dirty="0">
                <a:latin typeface="Calibri" panose="020F0502020204030204" pitchFamily="34" charset="0"/>
                <a:cs typeface="Calibri" panose="020F0502020204030204" pitchFamily="34" charset="0"/>
                <a:hlinkClick r:id="rId3"/>
              </a:rPr>
              <a:t>Council On Quality and Leadership</a:t>
            </a:r>
            <a:r>
              <a:rPr lang="en-US" dirty="0">
                <a:latin typeface="Calibri" panose="020F0502020204030204" pitchFamily="34" charset="0"/>
                <a:cs typeface="Calibri" panose="020F0502020204030204" pitchFamily="34" charset="0"/>
              </a:rPr>
              <a:t> (CQL) and </a:t>
            </a:r>
            <a:r>
              <a:rPr lang="en-US" dirty="0">
                <a:latin typeface="Calibri" panose="020F0502020204030204" pitchFamily="34" charset="0"/>
                <a:cs typeface="Calibri" panose="020F0502020204030204" pitchFamily="34" charset="0"/>
                <a:hlinkClick r:id="rId4"/>
              </a:rPr>
              <a:t>CARF </a:t>
            </a:r>
            <a:r>
              <a:rPr lang="en-US" dirty="0">
                <a:latin typeface="Calibri" panose="020F0502020204030204" pitchFamily="34" charset="0"/>
                <a:cs typeface="Calibri" panose="020F0502020204030204" pitchFamily="34" charset="0"/>
              </a:rPr>
              <a:t>accreditations.</a:t>
            </a:r>
          </a:p>
        </p:txBody>
      </p:sp>
    </p:spTree>
    <p:extLst>
      <p:ext uri="{BB962C8B-B14F-4D97-AF65-F5344CB8AC3E}">
        <p14:creationId xmlns:p14="http://schemas.microsoft.com/office/powerpoint/2010/main" val="33714367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17666C-1545-F192-9D7F-46E1B99DBA7A}"/>
              </a:ext>
            </a:extLst>
          </p:cNvPr>
          <p:cNvSpPr>
            <a:spLocks noGrp="1"/>
          </p:cNvSpPr>
          <p:nvPr>
            <p:ph type="title"/>
          </p:nvPr>
        </p:nvSpPr>
        <p:spPr/>
        <p:txBody>
          <a:bodyPr>
            <a:normAutofit/>
          </a:bodyPr>
          <a:lstStyle/>
          <a:p>
            <a:r>
              <a:rPr lang="en-US" dirty="0">
                <a:latin typeface="Raleway"/>
              </a:rPr>
              <a:t>Eligibility</a:t>
            </a:r>
          </a:p>
        </p:txBody>
      </p:sp>
      <p:sp>
        <p:nvSpPr>
          <p:cNvPr id="4" name="Text Placeholder 3">
            <a:extLst>
              <a:ext uri="{FF2B5EF4-FFF2-40B4-BE49-F238E27FC236}">
                <a16:creationId xmlns:a16="http://schemas.microsoft.com/office/drawing/2014/main" id="{E5204BEA-7E8F-69EA-E34A-18D39DB50704}"/>
              </a:ext>
            </a:extLst>
          </p:cNvPr>
          <p:cNvSpPr>
            <a:spLocks noGrp="1"/>
          </p:cNvSpPr>
          <p:nvPr>
            <p:ph idx="1"/>
          </p:nvPr>
        </p:nvSpPr>
        <p:spPr/>
        <p:txBody>
          <a:bodyPr spcFirstLastPara="1" vert="horz" wrap="square" lIns="121900" tIns="121900" rIns="121900" bIns="121900" rtlCol="0" anchor="t" anchorCtr="0">
            <a:noAutofit/>
          </a:bodyPr>
          <a:lstStyle/>
          <a:p>
            <a:pPr marL="0" indent="0" algn="ctr">
              <a:buNone/>
            </a:pPr>
            <a:r>
              <a:rPr lang="en-US" sz="1800" dirty="0">
                <a:latin typeface="Verdana" panose="020B0604030504040204" pitchFamily="34" charset="0"/>
                <a:ea typeface="Verdana" panose="020B0604030504040204" pitchFamily="34" charset="0"/>
              </a:rPr>
              <a:t>An individual must have an IO, Level One, or SELF Waiver for Boundless to be able to provide BoundaryCare </a:t>
            </a:r>
          </a:p>
          <a:p>
            <a:pPr marL="0" indent="0" algn="ctr">
              <a:buNone/>
            </a:pPr>
            <a:r>
              <a:rPr lang="en-US" sz="1800" dirty="0">
                <a:latin typeface="Verdana" panose="020B0604030504040204" pitchFamily="34" charset="0"/>
                <a:ea typeface="Verdana" panose="020B0604030504040204" pitchFamily="34" charset="0"/>
              </a:rPr>
              <a:t>(watch, phone, and app)</a:t>
            </a:r>
          </a:p>
          <a:p>
            <a:pPr lvl="1">
              <a:lnSpc>
                <a:spcPct val="114999"/>
              </a:lnSpc>
            </a:pPr>
            <a:endParaRPr lang="en-US" sz="2000" dirty="0">
              <a:latin typeface="Mukta"/>
            </a:endParaRPr>
          </a:p>
          <a:p>
            <a:pPr>
              <a:lnSpc>
                <a:spcPct val="114999"/>
              </a:lnSpc>
            </a:pPr>
            <a:endParaRPr lang="en-US" dirty="0"/>
          </a:p>
        </p:txBody>
      </p:sp>
      <p:pic>
        <p:nvPicPr>
          <p:cNvPr id="3" name="Google Shape;162;p23">
            <a:extLst>
              <a:ext uri="{FF2B5EF4-FFF2-40B4-BE49-F238E27FC236}">
                <a16:creationId xmlns:a16="http://schemas.microsoft.com/office/drawing/2014/main" id="{AFA0B3BF-CC05-8A63-D67D-0016C4516122}"/>
              </a:ext>
            </a:extLst>
          </p:cNvPr>
          <p:cNvPicPr preferRelativeResize="0"/>
          <p:nvPr/>
        </p:nvPicPr>
        <p:blipFill>
          <a:blip r:embed="rId3">
            <a:alphaModFix/>
          </a:blip>
          <a:stretch>
            <a:fillRect/>
          </a:stretch>
        </p:blipFill>
        <p:spPr>
          <a:xfrm>
            <a:off x="2029176" y="2500665"/>
            <a:ext cx="5085648" cy="2406126"/>
          </a:xfrm>
          <a:prstGeom prst="rect">
            <a:avLst/>
          </a:prstGeom>
          <a:noFill/>
          <a:ln>
            <a:noFill/>
          </a:ln>
        </p:spPr>
      </p:pic>
    </p:spTree>
    <p:extLst>
      <p:ext uri="{BB962C8B-B14F-4D97-AF65-F5344CB8AC3E}">
        <p14:creationId xmlns:p14="http://schemas.microsoft.com/office/powerpoint/2010/main" val="20410151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0B9CD33-4ABB-0308-4520-71CBF3EADB64}"/>
              </a:ext>
            </a:extLst>
          </p:cNvPr>
          <p:cNvPicPr>
            <a:picLocks noChangeAspect="1"/>
          </p:cNvPicPr>
          <p:nvPr/>
        </p:nvPicPr>
        <p:blipFill>
          <a:blip r:embed="rId2"/>
          <a:stretch>
            <a:fillRect/>
          </a:stretch>
        </p:blipFill>
        <p:spPr>
          <a:xfrm>
            <a:off x="624695" y="1052945"/>
            <a:ext cx="7894608" cy="2650231"/>
          </a:xfrm>
          <a:prstGeom prst="rect">
            <a:avLst/>
          </a:prstGeom>
        </p:spPr>
      </p:pic>
      <p:sp>
        <p:nvSpPr>
          <p:cNvPr id="2" name="TextBox 1">
            <a:extLst>
              <a:ext uri="{FF2B5EF4-FFF2-40B4-BE49-F238E27FC236}">
                <a16:creationId xmlns:a16="http://schemas.microsoft.com/office/drawing/2014/main" id="{1C06988A-1F00-2CD6-A65A-475C3F8A9243}"/>
              </a:ext>
            </a:extLst>
          </p:cNvPr>
          <p:cNvSpPr txBox="1"/>
          <p:nvPr/>
        </p:nvSpPr>
        <p:spPr>
          <a:xfrm>
            <a:off x="457200" y="4038600"/>
            <a:ext cx="8229600" cy="954107"/>
          </a:xfrm>
          <a:prstGeom prst="rect">
            <a:avLst/>
          </a:prstGeom>
          <a:noFill/>
        </p:spPr>
        <p:txBody>
          <a:bodyPr wrap="square" rtlCol="0">
            <a:spAutoFit/>
          </a:bodyPr>
          <a:lstStyle/>
          <a:p>
            <a:r>
              <a:rPr lang="en-US" sz="2800" b="1" dirty="0"/>
              <a:t>To learn more, contact Ryan Burnett at:</a:t>
            </a:r>
          </a:p>
          <a:p>
            <a:r>
              <a:rPr lang="en-US" sz="2800" b="1" dirty="0"/>
              <a:t>AssistiveTechnology@iamboundless.org</a:t>
            </a:r>
          </a:p>
        </p:txBody>
      </p:sp>
    </p:spTree>
    <p:extLst>
      <p:ext uri="{BB962C8B-B14F-4D97-AF65-F5344CB8AC3E}">
        <p14:creationId xmlns:p14="http://schemas.microsoft.com/office/powerpoint/2010/main" val="41646852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533400"/>
            <a:ext cx="4165600" cy="35891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066800" y="2327998"/>
            <a:ext cx="3657600" cy="1754326"/>
          </a:xfrm>
          <a:prstGeom prst="rect">
            <a:avLst/>
          </a:prstGeom>
          <a:noFill/>
        </p:spPr>
        <p:txBody>
          <a:bodyPr wrap="square" rtlCol="0">
            <a:spAutoFit/>
          </a:bodyPr>
          <a:lstStyle/>
          <a:p>
            <a:r>
              <a:rPr lang="en-US" dirty="0">
                <a:latin typeface="Calibri" panose="020F0502020204030204" pitchFamily="34" charset="0"/>
                <a:cs typeface="Calibri" panose="020F0502020204030204" pitchFamily="34" charset="0"/>
              </a:rPr>
              <a:t>Boundless offers a variety of virtual, center-based, and entirely community-based adult day, employment, and vocational training programs. </a:t>
            </a:r>
          </a:p>
          <a:p>
            <a:endParaRPr lang="en-US" dirty="0">
              <a:latin typeface="Calibri" panose="020F0502020204030204" pitchFamily="34" charset="0"/>
              <a:cs typeface="Calibri" panose="020F0502020204030204" pitchFamily="34" charset="0"/>
            </a:endParaRPr>
          </a:p>
        </p:txBody>
      </p:sp>
      <p:sp>
        <p:nvSpPr>
          <p:cNvPr id="3" name="TextBox 2"/>
          <p:cNvSpPr txBox="1"/>
          <p:nvPr/>
        </p:nvSpPr>
        <p:spPr>
          <a:xfrm>
            <a:off x="990600" y="3982871"/>
            <a:ext cx="6096000" cy="1200329"/>
          </a:xfrm>
          <a:prstGeom prst="rect">
            <a:avLst/>
          </a:prstGeom>
          <a:noFill/>
        </p:spPr>
        <p:txBody>
          <a:bodyPr wrap="square" rtlCol="0">
            <a:spAutoFit/>
          </a:bodyPr>
          <a:lstStyle/>
          <a:p>
            <a:r>
              <a:rPr lang="en-US" dirty="0">
                <a:latin typeface="Calibri" panose="020F0502020204030204" pitchFamily="34" charset="0"/>
                <a:cs typeface="Calibri" panose="020F0502020204030204" pitchFamily="34" charset="0"/>
              </a:rPr>
              <a:t>Our tailored offerings allow participants the chance to connect with others in their community through outings, activities, and hands-on learning opportunities.</a:t>
            </a:r>
          </a:p>
          <a:p>
            <a:endParaRPr lang="en-US" dirty="0"/>
          </a:p>
        </p:txBody>
      </p:sp>
    </p:spTree>
    <p:extLst>
      <p:ext uri="{BB962C8B-B14F-4D97-AF65-F5344CB8AC3E}">
        <p14:creationId xmlns:p14="http://schemas.microsoft.com/office/powerpoint/2010/main" val="20722722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08189" y="1905000"/>
            <a:ext cx="3657600" cy="1846659"/>
          </a:xfrm>
          <a:prstGeom prst="rect">
            <a:avLst/>
          </a:prstGeom>
          <a:noFill/>
        </p:spPr>
        <p:txBody>
          <a:bodyPr wrap="square" rtlCol="0">
            <a:spAutoFit/>
          </a:bodyPr>
          <a:lstStyle/>
          <a:p>
            <a:r>
              <a:rPr lang="en-US" sz="1600" b="1" dirty="0">
                <a:latin typeface="Calibri" panose="020F0502020204030204" pitchFamily="34" charset="0"/>
                <a:cs typeface="Calibri" panose="020F0502020204030204" pitchFamily="34" charset="0"/>
              </a:rPr>
              <a:t>What are adult day programs?</a:t>
            </a:r>
          </a:p>
          <a:p>
            <a:r>
              <a:rPr lang="en-US" sz="1400" dirty="0">
                <a:latin typeface="Calibri" panose="020F0502020204030204" pitchFamily="34" charset="0"/>
                <a:cs typeface="Calibri" panose="020F0502020204030204" pitchFamily="34" charset="0"/>
              </a:rPr>
              <a:t>Boundless offers a variety of virtual, center-based, and WOW adult day programs for adults with disabilities or behavioral health challenges such as autism. Our programs provide ongoing opportunities for people to connect with their peers, learn new skills, and explore their community.</a:t>
            </a:r>
          </a:p>
        </p:txBody>
      </p:sp>
      <p:sp>
        <p:nvSpPr>
          <p:cNvPr id="3" name="TextBox 2"/>
          <p:cNvSpPr txBox="1"/>
          <p:nvPr/>
        </p:nvSpPr>
        <p:spPr>
          <a:xfrm>
            <a:off x="933589" y="4038600"/>
            <a:ext cx="7377545" cy="1261884"/>
          </a:xfrm>
          <a:prstGeom prst="rect">
            <a:avLst/>
          </a:prstGeom>
          <a:noFill/>
        </p:spPr>
        <p:txBody>
          <a:bodyPr wrap="square" rtlCol="0">
            <a:spAutoFit/>
          </a:bodyPr>
          <a:lstStyle/>
          <a:p>
            <a:r>
              <a:rPr lang="en-US" sz="1600" b="1" dirty="0">
                <a:latin typeface="Calibri" panose="020F0502020204030204" pitchFamily="34" charset="0"/>
                <a:cs typeface="Calibri" panose="020F0502020204030204" pitchFamily="34" charset="0"/>
              </a:rPr>
              <a:t>What makes Boundless adult day programs stand out?</a:t>
            </a:r>
          </a:p>
          <a:p>
            <a:r>
              <a:rPr lang="en-US" sz="1400" dirty="0">
                <a:latin typeface="Calibri" panose="020F0502020204030204" pitchFamily="34" charset="0"/>
                <a:cs typeface="Calibri" panose="020F0502020204030204" pitchFamily="34" charset="0"/>
              </a:rPr>
              <a:t>We take the time to get to know each of our participants and then develop person-centered programming that appeals to their individual needs and interests. We can even provide non-medical transportation to help people get where they need to go.</a:t>
            </a:r>
          </a:p>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65789" y="838200"/>
            <a:ext cx="3715820" cy="320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224620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8370" y="1097753"/>
            <a:ext cx="3493541" cy="304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2405274" y="561833"/>
            <a:ext cx="4452726" cy="523220"/>
          </a:xfrm>
          <a:prstGeom prst="rect">
            <a:avLst/>
          </a:prstGeom>
          <a:noFill/>
        </p:spPr>
        <p:txBody>
          <a:bodyPr wrap="square" rtlCol="0">
            <a:spAutoFit/>
          </a:bodyPr>
          <a:lstStyle/>
          <a:p>
            <a:pPr algn="ctr"/>
            <a:r>
              <a:rPr lang="en-US" sz="2800" dirty="0">
                <a:latin typeface="Calibri" panose="020F0502020204030204" pitchFamily="34" charset="0"/>
                <a:cs typeface="Calibri" panose="020F0502020204030204" pitchFamily="34" charset="0"/>
              </a:rPr>
              <a:t>Dayton Area Programs</a:t>
            </a:r>
          </a:p>
        </p:txBody>
      </p:sp>
      <p:sp>
        <p:nvSpPr>
          <p:cNvPr id="3" name="TextBox 2"/>
          <p:cNvSpPr txBox="1"/>
          <p:nvPr/>
        </p:nvSpPr>
        <p:spPr>
          <a:xfrm>
            <a:off x="838200" y="2895600"/>
            <a:ext cx="3200400" cy="369332"/>
          </a:xfrm>
          <a:prstGeom prst="rect">
            <a:avLst/>
          </a:prstGeom>
          <a:noFill/>
        </p:spPr>
        <p:txBody>
          <a:bodyPr wrap="square" rtlCol="0">
            <a:spAutoFit/>
          </a:bodyPr>
          <a:lstStyle/>
          <a:p>
            <a:endParaRPr lang="en-US" dirty="0"/>
          </a:p>
        </p:txBody>
      </p:sp>
      <p:sp>
        <p:nvSpPr>
          <p:cNvPr id="4" name="TextBox 3"/>
          <p:cNvSpPr txBox="1"/>
          <p:nvPr/>
        </p:nvSpPr>
        <p:spPr>
          <a:xfrm>
            <a:off x="4507030" y="1085053"/>
            <a:ext cx="4038600" cy="2954655"/>
          </a:xfrm>
          <a:prstGeom prst="rect">
            <a:avLst/>
          </a:prstGeom>
          <a:solidFill>
            <a:schemeClr val="accent1">
              <a:lumMod val="40000"/>
              <a:lumOff val="60000"/>
            </a:schemeClr>
          </a:solidFill>
        </p:spPr>
        <p:txBody>
          <a:bodyPr wrap="square" rtlCol="0">
            <a:spAutoFit/>
          </a:bodyPr>
          <a:lstStyle/>
          <a:p>
            <a:r>
              <a:rPr lang="en-US" sz="1400" b="1" dirty="0">
                <a:latin typeface="Calibri" panose="020F0502020204030204" pitchFamily="34" charset="0"/>
                <a:cs typeface="Calibri" panose="020F0502020204030204" pitchFamily="34" charset="0"/>
              </a:rPr>
              <a:t>Vocational Habilitation WOW </a:t>
            </a:r>
            <a:r>
              <a:rPr lang="en-US" sz="1400" dirty="0">
                <a:latin typeface="Calibri" panose="020F0502020204030204" pitchFamily="34" charset="0"/>
                <a:cs typeface="Calibri" panose="020F0502020204030204" pitchFamily="34" charset="0"/>
              </a:rPr>
              <a:t>empowers people looking to better connect to their community. Our program focuses on skill development that encourages independence, self-determination, and a career path towards competitive, community employment.</a:t>
            </a:r>
          </a:p>
          <a:p>
            <a:endParaRPr lang="en-US" sz="1400" dirty="0">
              <a:latin typeface="Calibri" panose="020F0502020204030204" pitchFamily="34" charset="0"/>
              <a:cs typeface="Calibri" panose="020F0502020204030204" pitchFamily="34" charset="0"/>
            </a:endParaRPr>
          </a:p>
          <a:p>
            <a:r>
              <a:rPr lang="en-US" sz="1400" dirty="0">
                <a:latin typeface="Calibri" panose="020F0502020204030204" pitchFamily="34" charset="0"/>
                <a:cs typeface="Calibri" panose="020F0502020204030204" pitchFamily="34" charset="0"/>
              </a:rPr>
              <a:t>Training opportunities include the production and distribution of Pets' N People Dog Biscuits, secure document destruction with Super Shred, and a variety of facility cleaning and housekeeping services.</a:t>
            </a:r>
          </a:p>
          <a:p>
            <a:endParaRPr lang="en-US" dirty="0"/>
          </a:p>
        </p:txBody>
      </p:sp>
      <p:sp>
        <p:nvSpPr>
          <p:cNvPr id="8" name="TextBox 7"/>
          <p:cNvSpPr txBox="1"/>
          <p:nvPr/>
        </p:nvSpPr>
        <p:spPr>
          <a:xfrm>
            <a:off x="4507030" y="4145753"/>
            <a:ext cx="4038600" cy="1692771"/>
          </a:xfrm>
          <a:prstGeom prst="rect">
            <a:avLst/>
          </a:prstGeom>
          <a:solidFill>
            <a:schemeClr val="accent4">
              <a:lumMod val="40000"/>
              <a:lumOff val="60000"/>
            </a:schemeClr>
          </a:solidFill>
        </p:spPr>
        <p:txBody>
          <a:bodyPr wrap="square" rtlCol="0">
            <a:spAutoFit/>
          </a:bodyPr>
          <a:lstStyle/>
          <a:p>
            <a:r>
              <a:rPr lang="en-US" sz="1600" b="1" dirty="0">
                <a:latin typeface="Calibri" panose="020F0502020204030204" pitchFamily="34" charset="0"/>
                <a:cs typeface="Calibri" panose="020F0502020204030204" pitchFamily="34" charset="0"/>
              </a:rPr>
              <a:t>Spire Arts </a:t>
            </a:r>
            <a:r>
              <a:rPr lang="en-US" sz="1400" dirty="0">
                <a:latin typeface="Calibri" panose="020F0502020204030204" pitchFamily="34" charset="0"/>
                <a:cs typeface="Calibri" panose="020F0502020204030204" pitchFamily="34" charset="0"/>
              </a:rPr>
              <a:t>is a vocational art program that provides person-centered care for adults with developmental disabilities who wish to create, explore, and sell art while developing job skills. Adults receiving services on our West Carrollton campus can participate in this unique program, one or two days a week.</a:t>
            </a:r>
          </a:p>
          <a:p>
            <a:endParaRPr lang="en-US" dirty="0"/>
          </a:p>
        </p:txBody>
      </p:sp>
      <p:sp>
        <p:nvSpPr>
          <p:cNvPr id="9" name="TextBox 8"/>
          <p:cNvSpPr txBox="1"/>
          <p:nvPr/>
        </p:nvSpPr>
        <p:spPr>
          <a:xfrm>
            <a:off x="560270" y="4387846"/>
            <a:ext cx="3531641" cy="1446550"/>
          </a:xfrm>
          <a:prstGeom prst="rect">
            <a:avLst/>
          </a:prstGeom>
          <a:solidFill>
            <a:schemeClr val="accent5">
              <a:lumMod val="40000"/>
              <a:lumOff val="60000"/>
            </a:schemeClr>
          </a:solidFill>
        </p:spPr>
        <p:txBody>
          <a:bodyPr wrap="square" rtlCol="0">
            <a:spAutoFit/>
          </a:bodyPr>
          <a:lstStyle/>
          <a:p>
            <a:r>
              <a:rPr lang="en-US" sz="1400" b="1" dirty="0">
                <a:latin typeface="Calibri" panose="020F0502020204030204" pitchFamily="34" charset="0"/>
                <a:cs typeface="Calibri" panose="020F0502020204030204" pitchFamily="34" charset="0"/>
              </a:rPr>
              <a:t>Employment Services-</a:t>
            </a:r>
            <a:r>
              <a:rPr lang="en-US" sz="1400" dirty="0">
                <a:latin typeface="Calibri" panose="020F0502020204030204" pitchFamily="34" charset="0"/>
                <a:cs typeface="Calibri" panose="020F0502020204030204" pitchFamily="34" charset="0"/>
              </a:rPr>
              <a:t>Boundless provides job development services that help the people we serve find long-term employment in the community and ongoing job coaching to support employment long-term.</a:t>
            </a:r>
          </a:p>
          <a:p>
            <a:endParaRPr lang="en-US" dirty="0"/>
          </a:p>
        </p:txBody>
      </p:sp>
    </p:spTree>
    <p:extLst>
      <p:ext uri="{BB962C8B-B14F-4D97-AF65-F5344CB8AC3E}">
        <p14:creationId xmlns:p14="http://schemas.microsoft.com/office/powerpoint/2010/main" val="31318854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05274" y="561833"/>
            <a:ext cx="4452726" cy="553998"/>
          </a:xfrm>
          <a:prstGeom prst="rect">
            <a:avLst/>
          </a:prstGeom>
          <a:noFill/>
        </p:spPr>
        <p:txBody>
          <a:bodyPr wrap="square" rtlCol="0">
            <a:spAutoFit/>
          </a:bodyPr>
          <a:lstStyle/>
          <a:p>
            <a:pPr algn="ctr"/>
            <a:r>
              <a:rPr lang="en-US" sz="3000" b="1" dirty="0">
                <a:latin typeface="Calibri" panose="020F0502020204030204" pitchFamily="34" charset="0"/>
                <a:cs typeface="Calibri" panose="020F0502020204030204" pitchFamily="34" charset="0"/>
              </a:rPr>
              <a:t> Area Programs</a:t>
            </a:r>
          </a:p>
        </p:txBody>
      </p:sp>
      <p:sp>
        <p:nvSpPr>
          <p:cNvPr id="3" name="TextBox 2"/>
          <p:cNvSpPr txBox="1"/>
          <p:nvPr/>
        </p:nvSpPr>
        <p:spPr>
          <a:xfrm>
            <a:off x="838200" y="2895600"/>
            <a:ext cx="3200400" cy="369332"/>
          </a:xfrm>
          <a:prstGeom prst="rect">
            <a:avLst/>
          </a:prstGeom>
          <a:noFill/>
        </p:spPr>
        <p:txBody>
          <a:bodyPr wrap="square" rtlCol="0">
            <a:spAutoFit/>
          </a:bodyPr>
          <a:lstStyle/>
          <a:p>
            <a:endParaRPr lang="en-US" dirty="0"/>
          </a:p>
        </p:txBody>
      </p:sp>
      <p:sp>
        <p:nvSpPr>
          <p:cNvPr id="4" name="TextBox 3"/>
          <p:cNvSpPr txBox="1"/>
          <p:nvPr/>
        </p:nvSpPr>
        <p:spPr>
          <a:xfrm>
            <a:off x="4379735" y="1193801"/>
            <a:ext cx="4038600" cy="1323439"/>
          </a:xfrm>
          <a:prstGeom prst="rect">
            <a:avLst/>
          </a:prstGeom>
          <a:solidFill>
            <a:schemeClr val="tx2">
              <a:lumMod val="10000"/>
              <a:lumOff val="90000"/>
            </a:schemeClr>
          </a:solidFill>
        </p:spPr>
        <p:txBody>
          <a:bodyPr wrap="square" rtlCol="0">
            <a:spAutoFit/>
          </a:bodyPr>
          <a:lstStyle/>
          <a:p>
            <a:r>
              <a:rPr lang="en-US" sz="1400" b="1" dirty="0">
                <a:latin typeface="Calibri" panose="020F0502020204030204" pitchFamily="34" charset="0"/>
                <a:cs typeface="Calibri" panose="020F0502020204030204" pitchFamily="34" charset="0"/>
              </a:rPr>
              <a:t>Vocational Habilitation WOW </a:t>
            </a:r>
            <a:r>
              <a:rPr lang="en-US" sz="1200" dirty="0">
                <a:latin typeface="Calibri" panose="020F0502020204030204" pitchFamily="34" charset="0"/>
                <a:cs typeface="Calibri" panose="020F0502020204030204" pitchFamily="34" charset="0"/>
              </a:rPr>
              <a:t>empowers people looking to better connect to their community. Our program focuses on skill development that encourages independence, self-determination, and a career path towards competitive, community employment.</a:t>
            </a:r>
          </a:p>
          <a:p>
            <a:endParaRPr lang="en-US" dirty="0"/>
          </a:p>
        </p:txBody>
      </p:sp>
      <p:sp>
        <p:nvSpPr>
          <p:cNvPr id="8" name="TextBox 7"/>
          <p:cNvSpPr txBox="1"/>
          <p:nvPr/>
        </p:nvSpPr>
        <p:spPr>
          <a:xfrm>
            <a:off x="4379735" y="3015984"/>
            <a:ext cx="4038600" cy="1323439"/>
          </a:xfrm>
          <a:prstGeom prst="rect">
            <a:avLst/>
          </a:prstGeom>
          <a:solidFill>
            <a:schemeClr val="accent1">
              <a:lumMod val="20000"/>
              <a:lumOff val="80000"/>
            </a:schemeClr>
          </a:solidFill>
        </p:spPr>
        <p:txBody>
          <a:bodyPr wrap="square" rtlCol="0">
            <a:spAutoFit/>
          </a:bodyPr>
          <a:lstStyle/>
          <a:p>
            <a:r>
              <a:rPr lang="en-US" sz="1400" b="1" dirty="0">
                <a:latin typeface="Calibri" panose="020F0502020204030204" pitchFamily="34" charset="0"/>
                <a:cs typeface="Calibri" panose="020F0502020204030204" pitchFamily="34" charset="0"/>
              </a:rPr>
              <a:t>Spire Arts </a:t>
            </a:r>
            <a:r>
              <a:rPr lang="en-US" sz="1200" dirty="0">
                <a:latin typeface="Calibri" panose="020F0502020204030204" pitchFamily="34" charset="0"/>
                <a:cs typeface="Calibri" panose="020F0502020204030204" pitchFamily="34" charset="0"/>
              </a:rPr>
              <a:t>is a vocational art program that provides person-centered care for adults with developmental disabilities who wish to create, explore, and sell art while developing job skills. Adults receiving services on our West Carrollton campus can participate in this unique program, one or two days a week.</a:t>
            </a:r>
          </a:p>
          <a:p>
            <a:endParaRPr lang="en-US" dirty="0"/>
          </a:p>
        </p:txBody>
      </p:sp>
      <p:sp>
        <p:nvSpPr>
          <p:cNvPr id="9" name="TextBox 8"/>
          <p:cNvSpPr txBox="1"/>
          <p:nvPr/>
        </p:nvSpPr>
        <p:spPr>
          <a:xfrm>
            <a:off x="4379735" y="4838167"/>
            <a:ext cx="4227335" cy="1138773"/>
          </a:xfrm>
          <a:prstGeom prst="rect">
            <a:avLst/>
          </a:prstGeom>
          <a:solidFill>
            <a:schemeClr val="accent6">
              <a:lumMod val="40000"/>
              <a:lumOff val="60000"/>
            </a:schemeClr>
          </a:solidFill>
        </p:spPr>
        <p:txBody>
          <a:bodyPr wrap="square" rtlCol="0">
            <a:spAutoFit/>
          </a:bodyPr>
          <a:lstStyle/>
          <a:p>
            <a:r>
              <a:rPr lang="en-US" sz="1400" b="1" dirty="0">
                <a:latin typeface="Calibri" panose="020F0502020204030204" pitchFamily="34" charset="0"/>
                <a:cs typeface="Calibri" panose="020F0502020204030204" pitchFamily="34" charset="0"/>
              </a:rPr>
              <a:t>Employment Services</a:t>
            </a:r>
            <a:r>
              <a:rPr lang="en-US" sz="1200" b="1" dirty="0">
                <a:latin typeface="Calibri" panose="020F0502020204030204" pitchFamily="34" charset="0"/>
                <a:cs typeface="Calibri" panose="020F0502020204030204" pitchFamily="34" charset="0"/>
              </a:rPr>
              <a:t>-</a:t>
            </a:r>
            <a:r>
              <a:rPr lang="en-US" sz="1200" dirty="0">
                <a:latin typeface="Calibri" panose="020F0502020204030204" pitchFamily="34" charset="0"/>
                <a:cs typeface="Calibri" panose="020F0502020204030204" pitchFamily="34" charset="0"/>
              </a:rPr>
              <a:t>Boundless provides job development services that help the people we serve find long-term employment in the community and ongoing job coaching to support employment long-term.</a:t>
            </a:r>
          </a:p>
          <a:p>
            <a:endParaRPr lang="en-US" dirty="0"/>
          </a:p>
        </p:txBody>
      </p:sp>
      <p:sp>
        <p:nvSpPr>
          <p:cNvPr id="5" name="TextBox 4"/>
          <p:cNvSpPr txBox="1"/>
          <p:nvPr/>
        </p:nvSpPr>
        <p:spPr>
          <a:xfrm>
            <a:off x="762000" y="1574018"/>
            <a:ext cx="3352800" cy="1323439"/>
          </a:xfrm>
          <a:prstGeom prst="rect">
            <a:avLst/>
          </a:prstGeom>
          <a:solidFill>
            <a:schemeClr val="accent4">
              <a:lumMod val="40000"/>
              <a:lumOff val="60000"/>
            </a:schemeClr>
          </a:solidFill>
        </p:spPr>
        <p:txBody>
          <a:bodyPr wrap="square" rtlCol="0">
            <a:spAutoFit/>
          </a:bodyPr>
          <a:lstStyle/>
          <a:p>
            <a:r>
              <a:rPr lang="en-US" sz="1400" b="1" dirty="0">
                <a:latin typeface="Calibri" panose="020F0502020204030204" pitchFamily="34" charset="0"/>
                <a:cs typeface="Calibri" panose="020F0502020204030204" pitchFamily="34" charset="0"/>
              </a:rPr>
              <a:t>Center-based programs</a:t>
            </a:r>
          </a:p>
          <a:p>
            <a:r>
              <a:rPr lang="en-US" sz="1200" dirty="0">
                <a:latin typeface="Calibri" panose="020F0502020204030204" pitchFamily="34" charset="0"/>
                <a:cs typeface="Calibri" panose="020F0502020204030204" pitchFamily="34" charset="0"/>
              </a:rPr>
              <a:t>Primarily taking place on one of our campuses, center-based programs range from music lessons and yoga to afternoons spent in our dance studio and healthy cooking classes.</a:t>
            </a:r>
          </a:p>
          <a:p>
            <a:endParaRPr lang="en-US" dirty="0"/>
          </a:p>
        </p:txBody>
      </p:sp>
      <p:sp>
        <p:nvSpPr>
          <p:cNvPr id="6" name="TextBox 5"/>
          <p:cNvSpPr txBox="1"/>
          <p:nvPr/>
        </p:nvSpPr>
        <p:spPr>
          <a:xfrm>
            <a:off x="685800" y="3746027"/>
            <a:ext cx="3352800" cy="861774"/>
          </a:xfrm>
          <a:prstGeom prst="rect">
            <a:avLst/>
          </a:prstGeom>
          <a:solidFill>
            <a:schemeClr val="accent1">
              <a:lumMod val="40000"/>
              <a:lumOff val="60000"/>
            </a:schemeClr>
          </a:solidFill>
        </p:spPr>
        <p:txBody>
          <a:bodyPr wrap="square" rtlCol="0">
            <a:spAutoFit/>
          </a:bodyPr>
          <a:lstStyle/>
          <a:p>
            <a:r>
              <a:rPr lang="en-US" sz="1400" b="1" dirty="0">
                <a:latin typeface="Calibri" panose="020F0502020204030204" pitchFamily="34" charset="0"/>
                <a:cs typeface="Calibri" panose="020F0502020204030204" pitchFamily="34" charset="0"/>
              </a:rPr>
              <a:t>Vocational Training</a:t>
            </a:r>
          </a:p>
          <a:p>
            <a:r>
              <a:rPr lang="en-US" sz="1200" dirty="0">
                <a:latin typeface="Calibri" panose="020F0502020204030204" pitchFamily="34" charset="0"/>
                <a:cs typeface="Calibri" panose="020F0502020204030204" pitchFamily="34" charset="0"/>
              </a:rPr>
              <a:t>Our passionate team of employment professionals focus on job development, community employment, and job coaching. </a:t>
            </a: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047923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690" t="3728" b="4742"/>
          <a:stretch/>
        </p:blipFill>
        <p:spPr bwMode="auto">
          <a:xfrm>
            <a:off x="3505200" y="1295400"/>
            <a:ext cx="4953001" cy="32862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143000" y="2418247"/>
            <a:ext cx="7573369" cy="3077766"/>
          </a:xfrm>
          <a:prstGeom prst="rect">
            <a:avLst/>
          </a:prstGeom>
          <a:noFill/>
        </p:spPr>
        <p:txBody>
          <a:bodyPr wrap="square" rtlCol="0">
            <a:spAutoFit/>
          </a:bodyPr>
          <a:lstStyle/>
          <a:p>
            <a:endParaRPr lang="en-US" sz="1600" dirty="0">
              <a:latin typeface="Calibri" panose="020F0502020204030204" pitchFamily="34" charset="0"/>
              <a:cs typeface="Calibri" panose="020F0502020204030204" pitchFamily="34" charset="0"/>
            </a:endParaRPr>
          </a:p>
          <a:p>
            <a:r>
              <a:rPr lang="en-US" sz="1600" dirty="0">
                <a:latin typeface="Calibri" panose="020F0502020204030204" pitchFamily="34" charset="0"/>
                <a:cs typeface="Calibri" panose="020F0502020204030204" pitchFamily="34" charset="0"/>
              </a:rPr>
              <a:t>Boundless is a care </a:t>
            </a:r>
          </a:p>
          <a:p>
            <a:r>
              <a:rPr lang="en-US" sz="1600" dirty="0">
                <a:latin typeface="Calibri" panose="020F0502020204030204" pitchFamily="34" charset="0"/>
                <a:cs typeface="Calibri" panose="020F0502020204030204" pitchFamily="34" charset="0"/>
              </a:rPr>
              <a:t>management entity </a:t>
            </a:r>
          </a:p>
          <a:p>
            <a:r>
              <a:rPr lang="en-US" sz="1600" dirty="0">
                <a:latin typeface="Calibri" panose="020F0502020204030204" pitchFamily="34" charset="0"/>
                <a:cs typeface="Calibri" panose="020F0502020204030204" pitchFamily="34" charset="0"/>
              </a:rPr>
              <a:t>(CME) for </a:t>
            </a:r>
            <a:r>
              <a:rPr lang="en-US" sz="1600" dirty="0" err="1">
                <a:solidFill>
                  <a:srgbClr val="FF0000"/>
                </a:solidFill>
                <a:latin typeface="Calibri" panose="020F0502020204030204" pitchFamily="34" charset="0"/>
                <a:cs typeface="Calibri" panose="020F0502020204030204" pitchFamily="34" charset="0"/>
                <a:hlinkClick r:id="rId3"/>
              </a:rPr>
              <a:t>OhioRISE</a:t>
            </a:r>
            <a:r>
              <a:rPr lang="en-US" sz="1600" dirty="0">
                <a:solidFill>
                  <a:srgbClr val="FF0000"/>
                </a:solidFill>
                <a:latin typeface="Calibri" panose="020F0502020204030204" pitchFamily="34" charset="0"/>
                <a:cs typeface="Calibri" panose="020F0502020204030204" pitchFamily="34" charset="0"/>
              </a:rPr>
              <a:t> </a:t>
            </a:r>
          </a:p>
          <a:p>
            <a:r>
              <a:rPr lang="en-US" sz="1600" dirty="0">
                <a:latin typeface="Calibri" panose="020F0502020204030204" pitchFamily="34" charset="0"/>
                <a:cs typeface="Calibri" panose="020F0502020204030204" pitchFamily="34" charset="0"/>
              </a:rPr>
              <a:t>(Resilience through </a:t>
            </a:r>
          </a:p>
          <a:p>
            <a:r>
              <a:rPr lang="en-US" sz="1600" dirty="0">
                <a:latin typeface="Calibri" panose="020F0502020204030204" pitchFamily="34" charset="0"/>
                <a:cs typeface="Calibri" panose="020F0502020204030204" pitchFamily="34" charset="0"/>
              </a:rPr>
              <a:t>Integrated Systems and </a:t>
            </a:r>
          </a:p>
          <a:p>
            <a:r>
              <a:rPr lang="en-US" sz="1600" dirty="0">
                <a:latin typeface="Calibri" panose="020F0502020204030204" pitchFamily="34" charset="0"/>
                <a:cs typeface="Calibri" panose="020F0502020204030204" pitchFamily="34" charset="0"/>
              </a:rPr>
              <a:t>Excellence) — a specialized </a:t>
            </a:r>
          </a:p>
          <a:p>
            <a:r>
              <a:rPr lang="en-US" sz="1600" dirty="0">
                <a:latin typeface="Calibri" panose="020F0502020204030204" pitchFamily="34" charset="0"/>
                <a:cs typeface="Calibri" panose="020F0502020204030204" pitchFamily="34" charset="0"/>
              </a:rPr>
              <a:t>Medicaid managed care program </a:t>
            </a:r>
          </a:p>
          <a:p>
            <a:r>
              <a:rPr lang="en-US" sz="1600" dirty="0">
                <a:latin typeface="Calibri" panose="020F0502020204030204" pitchFamily="34" charset="0"/>
                <a:cs typeface="Calibri" panose="020F0502020204030204" pitchFamily="34" charset="0"/>
              </a:rPr>
              <a:t>for children and youth with complex behavioral health (mental health/substance use disorder) and multi-system needs. </a:t>
            </a:r>
            <a:r>
              <a:rPr lang="en-US" sz="1600" dirty="0">
                <a:latin typeface="Calibri" panose="020F0502020204030204" pitchFamily="34" charset="0"/>
                <a:cs typeface="Calibri" panose="020F0502020204030204" pitchFamily="34" charset="0"/>
                <a:hlinkClick r:id="rId4"/>
              </a:rPr>
              <a:t>Aetna Better Health of Ohio</a:t>
            </a:r>
            <a:r>
              <a:rPr lang="en-US" sz="1600" dirty="0">
                <a:latin typeface="Calibri" panose="020F0502020204030204" pitchFamily="34" charset="0"/>
                <a:cs typeface="Calibri" panose="020F0502020204030204" pitchFamily="34" charset="0"/>
              </a:rPr>
              <a:t> (Aetna) is the managed care partner for the program.</a:t>
            </a:r>
          </a:p>
          <a:p>
            <a:endParaRPr lang="en-US" dirty="0">
              <a:latin typeface="Calibri" panose="020F0502020204030204" pitchFamily="34" charset="0"/>
              <a:cs typeface="Calibri" panose="020F0502020204030204" pitchFamily="34" charset="0"/>
            </a:endParaRPr>
          </a:p>
        </p:txBody>
      </p:sp>
      <p:sp>
        <p:nvSpPr>
          <p:cNvPr id="3" name="TextBox 2"/>
          <p:cNvSpPr txBox="1"/>
          <p:nvPr/>
        </p:nvSpPr>
        <p:spPr>
          <a:xfrm>
            <a:off x="1881684" y="685800"/>
            <a:ext cx="5334000" cy="800219"/>
          </a:xfrm>
          <a:prstGeom prst="rect">
            <a:avLst/>
          </a:prstGeom>
          <a:noFill/>
        </p:spPr>
        <p:txBody>
          <a:bodyPr wrap="square" rtlCol="0">
            <a:spAutoFit/>
          </a:bodyPr>
          <a:lstStyle/>
          <a:p>
            <a:pPr algn="ctr"/>
            <a:r>
              <a:rPr lang="en-US" sz="2800" dirty="0">
                <a:latin typeface="Calibri" panose="020F0502020204030204" pitchFamily="34" charset="0"/>
                <a:cs typeface="Calibri" panose="020F0502020204030204" pitchFamily="34" charset="0"/>
              </a:rPr>
              <a:t>What is </a:t>
            </a:r>
            <a:r>
              <a:rPr lang="en-US" sz="2800" dirty="0" err="1">
                <a:latin typeface="Calibri" panose="020F0502020204030204" pitchFamily="34" charset="0"/>
                <a:cs typeface="Calibri" panose="020F0502020204030204" pitchFamily="34" charset="0"/>
              </a:rPr>
              <a:t>OhioRISE</a:t>
            </a:r>
            <a:r>
              <a:rPr lang="en-US" sz="2800" dirty="0">
                <a:latin typeface="Calibri" panose="020F0502020204030204" pitchFamily="34" charset="0"/>
                <a:cs typeface="Calibri" panose="020F0502020204030204" pitchFamily="34" charset="0"/>
              </a:rPr>
              <a:t>?</a:t>
            </a:r>
          </a:p>
          <a:p>
            <a:endParaRPr lang="en-US" dirty="0"/>
          </a:p>
        </p:txBody>
      </p:sp>
    </p:spTree>
    <p:extLst>
      <p:ext uri="{BB962C8B-B14F-4D97-AF65-F5344CB8AC3E}">
        <p14:creationId xmlns:p14="http://schemas.microsoft.com/office/powerpoint/2010/main" val="17835927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 y="1105242"/>
            <a:ext cx="3505200" cy="18486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838200" y="1295400"/>
            <a:ext cx="7561996" cy="3816429"/>
          </a:xfrm>
          <a:prstGeom prst="rect">
            <a:avLst/>
          </a:prstGeom>
          <a:noFill/>
        </p:spPr>
        <p:txBody>
          <a:bodyPr wrap="square" rtlCol="0">
            <a:spAutoFit/>
          </a:bodyPr>
          <a:lstStyle/>
          <a:p>
            <a:pPr algn="r"/>
            <a:r>
              <a:rPr lang="en-US" sz="1600" dirty="0">
                <a:latin typeface="Calibri" panose="020F0502020204030204" pitchFamily="34" charset="0"/>
                <a:cs typeface="Calibri" panose="020F0502020204030204" pitchFamily="34" charset="0"/>
              </a:rPr>
              <a:t>Boundless Health is the newest addition to the </a:t>
            </a:r>
          </a:p>
          <a:p>
            <a:pPr algn="r"/>
            <a:r>
              <a:rPr lang="en-US" sz="1600" dirty="0">
                <a:latin typeface="Calibri" panose="020F0502020204030204" pitchFamily="34" charset="0"/>
                <a:cs typeface="Calibri" panose="020F0502020204030204" pitchFamily="34" charset="0"/>
              </a:rPr>
              <a:t>Boundless family–created specifically to </a:t>
            </a:r>
          </a:p>
          <a:p>
            <a:pPr algn="r"/>
            <a:r>
              <a:rPr lang="en-US" sz="1600" dirty="0">
                <a:latin typeface="Calibri" panose="020F0502020204030204" pitchFamily="34" charset="0"/>
                <a:cs typeface="Calibri" panose="020F0502020204030204" pitchFamily="34" charset="0"/>
              </a:rPr>
              <a:t>meet the primary and preventative healthcare </a:t>
            </a:r>
          </a:p>
          <a:p>
            <a:pPr algn="r"/>
            <a:r>
              <a:rPr lang="en-US" sz="1600" dirty="0">
                <a:latin typeface="Calibri" panose="020F0502020204030204" pitchFamily="34" charset="0"/>
                <a:cs typeface="Calibri" panose="020F0502020204030204" pitchFamily="34" charset="0"/>
              </a:rPr>
              <a:t>needs of individuals and families with intellectual </a:t>
            </a:r>
          </a:p>
          <a:p>
            <a:pPr algn="r"/>
            <a:r>
              <a:rPr lang="en-US" sz="1600" dirty="0">
                <a:latin typeface="Calibri" panose="020F0502020204030204" pitchFamily="34" charset="0"/>
                <a:cs typeface="Calibri" panose="020F0502020204030204" pitchFamily="34" charset="0"/>
              </a:rPr>
              <a:t>and developmental disabilities (I/DD) and </a:t>
            </a:r>
          </a:p>
          <a:p>
            <a:pPr algn="r"/>
            <a:r>
              <a:rPr lang="en-US" sz="1600" dirty="0">
                <a:latin typeface="Calibri" panose="020F0502020204030204" pitchFamily="34" charset="0"/>
                <a:cs typeface="Calibri" panose="020F0502020204030204" pitchFamily="34" charset="0"/>
              </a:rPr>
              <a:t>behavioral health challenges such as autism.</a:t>
            </a:r>
          </a:p>
          <a:p>
            <a:endParaRPr lang="en-US" sz="1600" dirty="0">
              <a:latin typeface="Calibri" panose="020F0502020204030204" pitchFamily="34" charset="0"/>
              <a:cs typeface="Calibri" panose="020F0502020204030204" pitchFamily="34" charset="0"/>
            </a:endParaRPr>
          </a:p>
          <a:p>
            <a:r>
              <a:rPr lang="en-US" sz="1600" b="1" dirty="0">
                <a:latin typeface="Calibri" panose="020F0502020204030204" pitchFamily="34" charset="0"/>
                <a:cs typeface="Calibri" panose="020F0502020204030204" pitchFamily="34" charset="0"/>
              </a:rPr>
              <a:t>What Makes Us Special</a:t>
            </a:r>
          </a:p>
          <a:p>
            <a:endParaRPr lang="en-US" sz="1600" b="1" dirty="0">
              <a:latin typeface="Calibri" panose="020F0502020204030204" pitchFamily="34" charset="0"/>
              <a:cs typeface="Calibri" panose="020F0502020204030204" pitchFamily="34" charset="0"/>
            </a:endParaRPr>
          </a:p>
          <a:p>
            <a:r>
              <a:rPr lang="en-US" sz="1600" dirty="0">
                <a:latin typeface="Calibri" panose="020F0502020204030204" pitchFamily="34" charset="0"/>
                <a:cs typeface="Calibri" panose="020F0502020204030204" pitchFamily="34" charset="0"/>
              </a:rPr>
              <a:t>We understand our patients' challenges in accessing necessary care and provide a safe, welcoming space to accommodate their individualized needs. We support our patients and families in ways traditional healthcare providers cannot, offering multiple services in a single location, same-day appointments, virtual video visits, extended office hours, and 24/7 access to primary care for urgent concerns.</a:t>
            </a:r>
          </a:p>
          <a:p>
            <a:endParaRPr lang="en-US" dirty="0">
              <a:latin typeface="Calibri" panose="020F0502020204030204" pitchFamily="34" charset="0"/>
              <a:cs typeface="Calibri" panose="020F0502020204030204" pitchFamily="34" charset="0"/>
            </a:endParaRPr>
          </a:p>
        </p:txBody>
      </p:sp>
      <p:sp>
        <p:nvSpPr>
          <p:cNvPr id="3" name="TextBox 2"/>
          <p:cNvSpPr txBox="1"/>
          <p:nvPr/>
        </p:nvSpPr>
        <p:spPr>
          <a:xfrm>
            <a:off x="1881684" y="685800"/>
            <a:ext cx="5334000" cy="800219"/>
          </a:xfrm>
          <a:prstGeom prst="rect">
            <a:avLst/>
          </a:prstGeom>
          <a:noFill/>
        </p:spPr>
        <p:txBody>
          <a:bodyPr wrap="square" rtlCol="0">
            <a:spAutoFit/>
          </a:bodyPr>
          <a:lstStyle/>
          <a:p>
            <a:pPr algn="ctr"/>
            <a:r>
              <a:rPr lang="en-US" sz="2800" b="1" dirty="0">
                <a:latin typeface="Calibri" panose="020F0502020204030204" pitchFamily="34" charset="0"/>
                <a:cs typeface="Calibri" panose="020F0502020204030204" pitchFamily="34" charset="0"/>
              </a:rPr>
              <a:t>Boundless Health</a:t>
            </a:r>
          </a:p>
          <a:p>
            <a:endParaRPr lang="en-US" dirty="0"/>
          </a:p>
        </p:txBody>
      </p:sp>
    </p:spTree>
    <p:extLst>
      <p:ext uri="{BB962C8B-B14F-4D97-AF65-F5344CB8AC3E}">
        <p14:creationId xmlns:p14="http://schemas.microsoft.com/office/powerpoint/2010/main" val="41220629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881684" y="685800"/>
            <a:ext cx="5334000" cy="800219"/>
          </a:xfrm>
          <a:prstGeom prst="rect">
            <a:avLst/>
          </a:prstGeom>
          <a:noFill/>
        </p:spPr>
        <p:txBody>
          <a:bodyPr wrap="square" rtlCol="0">
            <a:spAutoFit/>
          </a:bodyPr>
          <a:lstStyle/>
          <a:p>
            <a:pPr algn="ctr"/>
            <a:r>
              <a:rPr lang="en-US" sz="2800" dirty="0">
                <a:latin typeface="Calibri" panose="020F0502020204030204" pitchFamily="34" charset="0"/>
                <a:cs typeface="Calibri" panose="020F0502020204030204" pitchFamily="34" charset="0"/>
              </a:rPr>
              <a:t>Boundless Health</a:t>
            </a:r>
          </a:p>
          <a:p>
            <a:endParaRPr lang="en-US" dirty="0"/>
          </a:p>
        </p:txBody>
      </p:sp>
      <p:sp>
        <p:nvSpPr>
          <p:cNvPr id="4" name="TextBox 3"/>
          <p:cNvSpPr txBox="1"/>
          <p:nvPr/>
        </p:nvSpPr>
        <p:spPr>
          <a:xfrm>
            <a:off x="990600" y="1371600"/>
            <a:ext cx="7315200" cy="738664"/>
          </a:xfrm>
          <a:prstGeom prst="rect">
            <a:avLst/>
          </a:prstGeom>
          <a:noFill/>
        </p:spPr>
        <p:txBody>
          <a:bodyPr wrap="square" rtlCol="0">
            <a:spAutoFit/>
          </a:bodyPr>
          <a:lstStyle/>
          <a:p>
            <a:r>
              <a:rPr lang="en-US" sz="1400" b="1" u="sng" dirty="0">
                <a:latin typeface="Calibri" panose="020F0502020204030204" pitchFamily="34" charset="0"/>
                <a:cs typeface="Calibri" panose="020F0502020204030204" pitchFamily="34" charset="0"/>
              </a:rPr>
              <a:t>Our available primary care services: </a:t>
            </a:r>
            <a:r>
              <a:rPr lang="en-US" sz="1400" dirty="0">
                <a:latin typeface="Calibri" panose="020F0502020204030204" pitchFamily="34" charset="0"/>
                <a:cs typeface="Calibri" panose="020F0502020204030204" pitchFamily="34" charset="0"/>
              </a:rPr>
              <a:t>We offer an expanding list of primary and preventative care services. Our providers will also work with you to find specialists supported by your insurance plan, such as radiologists, gynecologists, and endocrinologists.</a:t>
            </a: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7456" y="2780732"/>
            <a:ext cx="1030373" cy="10058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3815" y="2743200"/>
            <a:ext cx="1033272" cy="9603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4267200"/>
            <a:ext cx="1033272" cy="9702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98721" y="4338947"/>
            <a:ext cx="892347" cy="96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1911927" y="2743200"/>
            <a:ext cx="2819400" cy="830997"/>
          </a:xfrm>
          <a:prstGeom prst="rect">
            <a:avLst/>
          </a:prstGeom>
          <a:noFill/>
        </p:spPr>
        <p:txBody>
          <a:bodyPr wrap="square" rtlCol="0">
            <a:spAutoFit/>
          </a:bodyPr>
          <a:lstStyle/>
          <a:p>
            <a:r>
              <a:rPr lang="en-US" sz="1200" b="1" dirty="0">
                <a:latin typeface="Calibri" panose="020F0502020204030204" pitchFamily="34" charset="0"/>
                <a:cs typeface="Calibri" panose="020F0502020204030204" pitchFamily="34" charset="0"/>
              </a:rPr>
              <a:t>General Visits</a:t>
            </a:r>
          </a:p>
          <a:p>
            <a:r>
              <a:rPr lang="en-US" sz="1200" dirty="0">
                <a:latin typeface="Calibri" panose="020F0502020204030204" pitchFamily="34" charset="0"/>
                <a:cs typeface="Calibri" panose="020F0502020204030204" pitchFamily="34" charset="0"/>
              </a:rPr>
              <a:t>We offer annual physicals, family planning, and well- and sick-child visits.</a:t>
            </a:r>
          </a:p>
          <a:p>
            <a:endParaRPr lang="en-US" sz="1200" dirty="0">
              <a:latin typeface="Calibri" panose="020F0502020204030204" pitchFamily="34" charset="0"/>
              <a:cs typeface="Calibri" panose="020F0502020204030204" pitchFamily="34" charset="0"/>
            </a:endParaRPr>
          </a:p>
        </p:txBody>
      </p:sp>
      <p:sp>
        <p:nvSpPr>
          <p:cNvPr id="12" name="TextBox 11"/>
          <p:cNvSpPr txBox="1"/>
          <p:nvPr/>
        </p:nvSpPr>
        <p:spPr>
          <a:xfrm>
            <a:off x="6227618" y="2743200"/>
            <a:ext cx="2347858" cy="1015663"/>
          </a:xfrm>
          <a:prstGeom prst="rect">
            <a:avLst/>
          </a:prstGeom>
          <a:noFill/>
        </p:spPr>
        <p:txBody>
          <a:bodyPr wrap="square" rtlCol="0">
            <a:spAutoFit/>
          </a:bodyPr>
          <a:lstStyle/>
          <a:p>
            <a:r>
              <a:rPr lang="en-US" sz="1200" b="1" dirty="0">
                <a:latin typeface="Calibri" panose="020F0502020204030204" pitchFamily="34" charset="0"/>
                <a:cs typeface="Calibri" panose="020F0502020204030204" pitchFamily="34" charset="0"/>
              </a:rPr>
              <a:t>Medication and Vaccinations</a:t>
            </a:r>
          </a:p>
          <a:p>
            <a:r>
              <a:rPr lang="en-US" sz="1200" dirty="0">
                <a:latin typeface="Calibri" panose="020F0502020204030204" pitchFamily="34" charset="0"/>
                <a:cs typeface="Calibri" panose="020F0502020204030204" pitchFamily="34" charset="0"/>
              </a:rPr>
              <a:t>Prescription refill requests and routine vaccinations are available as part of our suite of services.</a:t>
            </a:r>
          </a:p>
          <a:p>
            <a:endParaRPr lang="en-US" sz="1200" dirty="0">
              <a:latin typeface="Calibri" panose="020F0502020204030204" pitchFamily="34" charset="0"/>
              <a:cs typeface="Calibri" panose="020F0502020204030204" pitchFamily="34" charset="0"/>
            </a:endParaRPr>
          </a:p>
        </p:txBody>
      </p:sp>
      <p:sp>
        <p:nvSpPr>
          <p:cNvPr id="13" name="TextBox 12"/>
          <p:cNvSpPr txBox="1"/>
          <p:nvPr/>
        </p:nvSpPr>
        <p:spPr>
          <a:xfrm>
            <a:off x="6248400" y="4338947"/>
            <a:ext cx="2351620" cy="1015663"/>
          </a:xfrm>
          <a:prstGeom prst="rect">
            <a:avLst/>
          </a:prstGeom>
          <a:noFill/>
        </p:spPr>
        <p:txBody>
          <a:bodyPr wrap="square" rtlCol="0">
            <a:spAutoFit/>
          </a:bodyPr>
          <a:lstStyle/>
          <a:p>
            <a:r>
              <a:rPr lang="en-US" sz="1200" b="1" dirty="0">
                <a:latin typeface="Calibri" panose="020F0502020204030204" pitchFamily="34" charset="0"/>
                <a:cs typeface="Calibri" panose="020F0502020204030204" pitchFamily="34" charset="0"/>
              </a:rPr>
              <a:t>Preventative Care</a:t>
            </a:r>
          </a:p>
          <a:p>
            <a:r>
              <a:rPr lang="en-US" sz="1200" dirty="0">
                <a:latin typeface="Calibri" panose="020F0502020204030204" pitchFamily="34" charset="0"/>
                <a:cs typeface="Calibri" panose="020F0502020204030204" pitchFamily="34" charset="0"/>
              </a:rPr>
              <a:t>Health promotion and patient education are critical to our approach to preventative care. </a:t>
            </a:r>
          </a:p>
          <a:p>
            <a:endParaRPr lang="en-US" sz="1200" dirty="0">
              <a:latin typeface="Calibri" panose="020F0502020204030204" pitchFamily="34" charset="0"/>
              <a:cs typeface="Calibri" panose="020F0502020204030204" pitchFamily="34" charset="0"/>
            </a:endParaRPr>
          </a:p>
        </p:txBody>
      </p:sp>
      <p:sp>
        <p:nvSpPr>
          <p:cNvPr id="14" name="TextBox 13"/>
          <p:cNvSpPr txBox="1"/>
          <p:nvPr/>
        </p:nvSpPr>
        <p:spPr>
          <a:xfrm>
            <a:off x="1792373" y="4338947"/>
            <a:ext cx="2819400" cy="1569660"/>
          </a:xfrm>
          <a:prstGeom prst="rect">
            <a:avLst/>
          </a:prstGeom>
          <a:noFill/>
        </p:spPr>
        <p:txBody>
          <a:bodyPr wrap="square" rtlCol="0">
            <a:spAutoFit/>
          </a:bodyPr>
          <a:lstStyle/>
          <a:p>
            <a:r>
              <a:rPr lang="en-US" sz="1200" b="1" dirty="0">
                <a:latin typeface="Calibri" panose="020F0502020204030204" pitchFamily="34" charset="0"/>
                <a:cs typeface="Calibri" panose="020F0502020204030204" pitchFamily="34" charset="0"/>
              </a:rPr>
              <a:t>Screening and Tests</a:t>
            </a:r>
          </a:p>
          <a:p>
            <a:r>
              <a:rPr lang="en-US" sz="1200" dirty="0">
                <a:latin typeface="Calibri" panose="020F0502020204030204" pitchFamily="34" charset="0"/>
                <a:cs typeface="Calibri" panose="020F0502020204030204" pitchFamily="34" charset="0"/>
              </a:rPr>
              <a:t>Access screenings and treatments for chronic conditions like diabetes and high blood pressure, rapid tests for flu, strep, pregnancy, A1c, and more. Onsite blood draws and urine collection for lab testing are also offered.</a:t>
            </a:r>
          </a:p>
          <a:p>
            <a:endParaRPr lang="en-US" sz="1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2837553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587</TotalTime>
  <Words>1353</Words>
  <Application>Microsoft Macintosh PowerPoint</Application>
  <PresentationFormat>On-screen Show (4:3)</PresentationFormat>
  <Paragraphs>135</Paragraphs>
  <Slides>21</Slides>
  <Notes>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Arial</vt:lpstr>
      <vt:lpstr>Calibri</vt:lpstr>
      <vt:lpstr>Mukta</vt:lpstr>
      <vt:lpstr>Raleway</vt:lpstr>
      <vt:lpstr>Verdana</vt:lpstr>
      <vt:lpstr>Wingdings</vt:lpstr>
      <vt:lpstr>Wingdings 2</vt:lpstr>
      <vt:lpstr>Aspect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is it?</vt:lpstr>
      <vt:lpstr>How it works.</vt:lpstr>
      <vt:lpstr>Monitoring</vt:lpstr>
      <vt:lpstr>User Interaction</vt:lpstr>
      <vt:lpstr>Why?</vt:lpstr>
      <vt:lpstr>Eligibility</vt:lpstr>
      <vt:lpstr>PowerPoint Presentation</vt:lpstr>
    </vt:vector>
  </TitlesOfParts>
  <Company>Montgomery County Educational Service Center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Boundless</dc:title>
  <dc:creator>LaShell Dauterman</dc:creator>
  <cp:lastModifiedBy>LaShell Dauterman</cp:lastModifiedBy>
  <cp:revision>26</cp:revision>
  <dcterms:created xsi:type="dcterms:W3CDTF">2023-03-27T15:43:32Z</dcterms:created>
  <dcterms:modified xsi:type="dcterms:W3CDTF">2023-04-02T00:54:00Z</dcterms:modified>
</cp:coreProperties>
</file>